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333" r:id="rId3"/>
    <p:sldId id="332" r:id="rId4"/>
    <p:sldId id="330" r:id="rId5"/>
    <p:sldId id="288" r:id="rId6"/>
    <p:sldId id="315" r:id="rId7"/>
    <p:sldId id="316" r:id="rId8"/>
    <p:sldId id="320" r:id="rId9"/>
    <p:sldId id="322" r:id="rId10"/>
    <p:sldId id="323" r:id="rId11"/>
    <p:sldId id="290" r:id="rId12"/>
    <p:sldId id="318" r:id="rId13"/>
    <p:sldId id="289" r:id="rId14"/>
    <p:sldId id="336" r:id="rId15"/>
    <p:sldId id="339" r:id="rId16"/>
    <p:sldId id="334" r:id="rId17"/>
    <p:sldId id="337" r:id="rId18"/>
    <p:sldId id="338" r:id="rId19"/>
    <p:sldId id="346" r:id="rId20"/>
    <p:sldId id="328" r:id="rId21"/>
    <p:sldId id="340" r:id="rId22"/>
    <p:sldId id="341" r:id="rId23"/>
    <p:sldId id="342" r:id="rId24"/>
    <p:sldId id="343" r:id="rId25"/>
    <p:sldId id="344" r:id="rId26"/>
    <p:sldId id="345" r:id="rId27"/>
    <p:sldId id="347" r:id="rId28"/>
    <p:sldId id="348" r:id="rId29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79"/>
    <a:srgbClr val="E63278"/>
    <a:srgbClr val="EB5791"/>
    <a:srgbClr val="993300"/>
    <a:srgbClr val="2E2E2E"/>
    <a:srgbClr val="8C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AE09-3F73-4D84-BA3C-57DC8444BBCA}" type="datetimeFigureOut">
              <a:rPr lang="fr-FR" smtClean="0"/>
              <a:t>20/03/2019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89DD-E0BF-4EC3-992F-7E6A09602A2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70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5791199"/>
            <a:ext cx="7772400" cy="428627"/>
          </a:xfrm>
        </p:spPr>
        <p:txBody>
          <a:bodyPr anchor="ctr" anchorCtr="0">
            <a:noAutofit/>
          </a:bodyPr>
          <a:lstStyle>
            <a:lvl1pPr algn="r">
              <a:defRPr sz="2500">
                <a:solidFill>
                  <a:srgbClr val="E63278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5237017"/>
            <a:ext cx="7772400" cy="51261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F94E-EB68-4EA5-A00E-F8363811E5CC}" type="datetime1">
              <a:rPr lang="fr-FR" smtClean="0"/>
              <a:t>20/03/2019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45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C78E-C2DF-42A5-A64F-89685F672787}" type="datetime1">
              <a:rPr lang="fr-FR" smtClean="0"/>
              <a:t>20/03/2019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6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A44F0-D1CB-4713-865E-A5788D60AD4E}" type="datetime1">
              <a:rPr lang="fr-FR" smtClean="0"/>
              <a:t>20/03/2019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13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873" y="2441358"/>
            <a:ext cx="7162367" cy="2852737"/>
          </a:xfr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873" y="5249000"/>
            <a:ext cx="7162367" cy="998538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401782" y="6356351"/>
            <a:ext cx="2057400" cy="365125"/>
          </a:xfrm>
        </p:spPr>
        <p:txBody>
          <a:bodyPr/>
          <a:lstStyle>
            <a:lvl1pPr>
              <a:defRPr>
                <a:solidFill>
                  <a:srgbClr val="EB5791"/>
                </a:solidFill>
              </a:defRPr>
            </a:lvl1pPr>
          </a:lstStyle>
          <a:p>
            <a:fld id="{EB8AF93C-5F40-41B3-86EE-8FA6735A9C30}" type="datetime1">
              <a:rPr lang="fr-FR" smtClean="0"/>
              <a:pPr/>
              <a:t>20/03/2019</a:t>
            </a:fld>
            <a:endParaRPr lang="fr-FR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rgbClr val="EB5791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63344" y="6356351"/>
            <a:ext cx="678873" cy="365125"/>
          </a:xfrm>
        </p:spPr>
        <p:txBody>
          <a:bodyPr/>
          <a:lstStyle>
            <a:lvl1pPr>
              <a:defRPr>
                <a:solidFill>
                  <a:srgbClr val="EB5791"/>
                </a:solidFill>
              </a:defRPr>
            </a:lvl1pPr>
          </a:lstStyle>
          <a:p>
            <a:fld id="{387F1A74-FA69-4E8E-9276-D82F4C162837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05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8F5-4DC9-41F6-BB91-23D2FD4DA6DE}" type="datetime1">
              <a:rPr lang="fr-FR" smtClean="0"/>
              <a:t>20/03/2019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50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5" y="1174459"/>
            <a:ext cx="4100947" cy="458903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1" y="1174459"/>
            <a:ext cx="4100947" cy="458903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2791-642D-4D9A-B17B-8754E9A01F10}" type="datetime1">
              <a:rPr lang="fr-FR" smtClean="0"/>
              <a:t>20/03/2019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22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433-EAD7-40AD-A6DF-CF0D07CEF80D}" type="datetime1">
              <a:rPr lang="fr-FR" smtClean="0"/>
              <a:t>20/03/2019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38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AF93C-5F40-41B3-86EE-8FA6735A9C30}" type="datetime1">
              <a:rPr lang="fr-FR" smtClean="0"/>
              <a:t>20/03/2019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56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873" y="2441358"/>
            <a:ext cx="7162367" cy="2852737"/>
          </a:xfrm>
        </p:spPr>
        <p:txBody>
          <a:bodyPr anchor="b"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873" y="5249000"/>
            <a:ext cx="7162367" cy="998538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01782" y="6356351"/>
            <a:ext cx="2057400" cy="3651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fld id="{EB8AF93C-5F40-41B3-86EE-8FA6735A9C30}" type="datetime1">
              <a:rPr lang="fr-FR" smtClean="0"/>
              <a:pPr/>
              <a:t>20/03/2019</a:t>
            </a:fld>
            <a:endParaRPr lang="fr-FR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63344" y="6356351"/>
            <a:ext cx="678873" cy="365125"/>
          </a:xfrm>
        </p:spPr>
        <p:txBody>
          <a:bodyPr/>
          <a:lstStyle>
            <a:lvl1pPr>
              <a:defRPr>
                <a:solidFill>
                  <a:srgbClr val="2E2E2E"/>
                </a:solidFill>
              </a:defRPr>
            </a:lvl1pPr>
          </a:lstStyle>
          <a:p>
            <a:fld id="{387F1A74-FA69-4E8E-9276-D82F4C162837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74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solidFill>
                  <a:srgbClr val="E63278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5184-365C-4671-80F3-F5559CF3DF92}" type="datetime1">
              <a:rPr lang="fr-FR" smtClean="0"/>
              <a:t>20/03/2019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165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35" y="1174459"/>
            <a:ext cx="4100947" cy="458903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E63278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1" y="1174459"/>
            <a:ext cx="4100947" cy="458903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E63278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4889-FB9B-4AAF-A7D7-6BC17195303C}" type="datetime1">
              <a:rPr lang="fr-FR" smtClean="0"/>
              <a:t>20/03/2019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0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7927" y="1"/>
            <a:ext cx="8756073" cy="817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782" y="1170195"/>
            <a:ext cx="8340436" cy="4607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178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A91579F-605C-4A53-B671-2AEF2648A883}" type="datetime1">
              <a:rPr lang="fr-FR" smtClean="0"/>
              <a:t>20/03/2019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3344" y="6356351"/>
            <a:ext cx="678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387F1A74-FA69-4E8E-9276-D82F4C162837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30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63278"/>
        </a:buClr>
        <a:buSzPct val="80000"/>
        <a:buFont typeface="Wingdings" panose="05000000000000000000" pitchFamily="2" charset="2"/>
        <a:buChar char="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42913" indent="-179388" algn="l" defTabSz="914400" rtl="0" eaLnBrk="1" latinLnBrk="0" hangingPunct="1">
        <a:lnSpc>
          <a:spcPct val="90000"/>
        </a:lnSpc>
        <a:spcBef>
          <a:spcPts val="500"/>
        </a:spcBef>
        <a:buClr>
          <a:srgbClr val="8C8C8E"/>
        </a:buClr>
        <a:buFont typeface="Arial" panose="020B0604020202020204" pitchFamily="34" charset="0"/>
        <a:buChar char="-"/>
        <a:defRPr sz="1800" kern="1200">
          <a:solidFill>
            <a:srgbClr val="8C8C8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7207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8C8C8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C8C8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C8C8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20.jpeg"/><Relationship Id="rId12" Type="http://schemas.openxmlformats.org/officeDocument/2006/relationships/image" Target="../media/image4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11" Type="http://schemas.openxmlformats.org/officeDocument/2006/relationships/image" Target="../media/image47.png"/><Relationship Id="rId5" Type="http://schemas.openxmlformats.org/officeDocument/2006/relationships/image" Target="../media/image42.jpe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0.png"/><Relationship Id="rId7" Type="http://schemas.openxmlformats.org/officeDocument/2006/relationships/image" Target="../media/image6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39090" y="5237017"/>
            <a:ext cx="7476259" cy="512617"/>
          </a:xfrm>
        </p:spPr>
        <p:txBody>
          <a:bodyPr>
            <a:normAutofit/>
          </a:bodyPr>
          <a:lstStyle/>
          <a:p>
            <a:pPr algn="l"/>
            <a:r>
              <a:rPr lang="fr-FR" sz="2400" dirty="0" err="1" smtClean="0"/>
              <a:t>Gastles</a:t>
            </a:r>
            <a:r>
              <a:rPr lang="fr-FR" sz="2400" dirty="0" smtClean="0"/>
              <a:t> </a:t>
            </a:r>
            <a:r>
              <a:rPr lang="fr-FR" sz="2400" dirty="0" err="1" smtClean="0"/>
              <a:t>Helicon</a:t>
            </a:r>
            <a:r>
              <a:rPr lang="fr-FR" sz="2400" dirty="0" smtClean="0"/>
              <a:t> </a:t>
            </a:r>
            <a:r>
              <a:rPr lang="fr-FR" sz="2400" dirty="0" err="1" smtClean="0"/>
              <a:t>opleidingen</a:t>
            </a:r>
            <a:r>
              <a:rPr lang="fr-FR" sz="2400" dirty="0" smtClean="0"/>
              <a:t> MBO Den Bosch</a:t>
            </a:r>
            <a:endParaRPr lang="fr-FR" sz="2400" dirty="0"/>
          </a:p>
        </p:txBody>
      </p:sp>
      <p:sp>
        <p:nvSpPr>
          <p:cNvPr id="2" name="AutoShape 2" descr="Image result for albert heij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9"/>
            <a:ext cx="2052787" cy="21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Tompoucen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433-EAD7-40AD-A6DF-CF0D07CEF80D}" type="datetime1">
              <a:rPr lang="fr-FR" smtClean="0"/>
              <a:pPr/>
              <a:t>20/03/2019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61" y="6227365"/>
            <a:ext cx="567854" cy="59768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491">
            <a:off x="3003666" y="6193871"/>
            <a:ext cx="567854" cy="5976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16461" r="6682" b="5731"/>
          <a:stretch/>
        </p:blipFill>
        <p:spPr>
          <a:xfrm>
            <a:off x="572568" y="1469877"/>
            <a:ext cx="2649196" cy="155745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5642" r="10307" b="6964"/>
          <a:stretch/>
        </p:blipFill>
        <p:spPr>
          <a:xfrm>
            <a:off x="572568" y="3358601"/>
            <a:ext cx="3236012" cy="18860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2" t="43384" r="28378" b="10807"/>
          <a:stretch/>
        </p:blipFill>
        <p:spPr>
          <a:xfrm>
            <a:off x="6345639" y="3828505"/>
            <a:ext cx="1717705" cy="115368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6" t="49120" r="32057" b="13286"/>
          <a:stretch/>
        </p:blipFill>
        <p:spPr>
          <a:xfrm>
            <a:off x="6108653" y="1469877"/>
            <a:ext cx="1783855" cy="116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Focus </a:t>
            </a:r>
            <a:r>
              <a:rPr lang="de-DE" dirty="0" err="1" smtClean="0"/>
              <a:t>op</a:t>
            </a:r>
            <a:r>
              <a:rPr lang="de-DE" dirty="0" smtClean="0"/>
              <a:t> Product Markt </a:t>
            </a:r>
            <a:r>
              <a:rPr lang="de-DE" dirty="0" err="1" smtClean="0"/>
              <a:t>Combinaties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5153-BAEC-4E9E-AC0B-1F5326331CDC}" type="datetime1">
              <a:rPr lang="de-DE" smtClean="0"/>
              <a:t>20.03.2019</a:t>
            </a:fld>
            <a:endParaRPr lang="fr-FR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11</a:t>
            </a:fld>
            <a:endParaRPr lang="fr-FR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491">
            <a:off x="3003666" y="6193871"/>
            <a:ext cx="567854" cy="59768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102" y="6240183"/>
            <a:ext cx="566977" cy="597460"/>
          </a:xfrm>
          <a:prstGeom prst="rect">
            <a:avLst/>
          </a:prstGeom>
        </p:spPr>
      </p:pic>
      <p:sp>
        <p:nvSpPr>
          <p:cNvPr id="15" name="Ovaal 14"/>
          <p:cNvSpPr/>
          <p:nvPr/>
        </p:nvSpPr>
        <p:spPr>
          <a:xfrm>
            <a:off x="1922713" y="1469529"/>
            <a:ext cx="5384582" cy="442562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E63279"/>
            </a:solidFill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Afbeelding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26" y="5047846"/>
            <a:ext cx="851389" cy="61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Afbeelding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050" y="2088215"/>
            <a:ext cx="851389" cy="61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77" y="5015784"/>
            <a:ext cx="851389" cy="5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1" descr="http://www.ozgursakizli.com/images/earth.ico"/>
          <p:cNvSpPr>
            <a:spLocks noChangeAspect="1" noChangeArrowheads="1"/>
          </p:cNvSpPr>
          <p:nvPr/>
        </p:nvSpPr>
        <p:spPr bwMode="auto">
          <a:xfrm>
            <a:off x="1324598" y="1062209"/>
            <a:ext cx="245077" cy="2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nl-N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3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10" y="3664219"/>
            <a:ext cx="1056896" cy="101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hthoek 3"/>
          <p:cNvSpPr>
            <a:spLocks noChangeArrowheads="1"/>
          </p:cNvSpPr>
          <p:nvPr/>
        </p:nvSpPr>
        <p:spPr bwMode="auto">
          <a:xfrm>
            <a:off x="6443141" y="2556823"/>
            <a:ext cx="1068385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efficienc</a:t>
            </a:r>
            <a:endParaRPr kumimoji="0" lang="nl-NL" altLang="nl-NL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5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55" y="1306379"/>
            <a:ext cx="1360690" cy="155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21" y="3542134"/>
            <a:ext cx="1056896" cy="11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28" y="2104996"/>
            <a:ext cx="1259851" cy="7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586" y="3887655"/>
            <a:ext cx="1259851" cy="75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66" y="5282151"/>
            <a:ext cx="1262404" cy="75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68" y="1284738"/>
            <a:ext cx="1229216" cy="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83" y="5294482"/>
            <a:ext cx="1253469" cy="75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62" y="3930899"/>
            <a:ext cx="1229216" cy="73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61" y="2029022"/>
            <a:ext cx="1281551" cy="7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hthoek 1"/>
          <p:cNvSpPr>
            <a:spLocks noChangeArrowheads="1"/>
          </p:cNvSpPr>
          <p:nvPr/>
        </p:nvSpPr>
        <p:spPr bwMode="auto">
          <a:xfrm>
            <a:off x="1815978" y="1807050"/>
            <a:ext cx="1189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Nederland</a:t>
            </a:r>
          </a:p>
        </p:txBody>
      </p:sp>
      <p:sp>
        <p:nvSpPr>
          <p:cNvPr id="35" name="Rechthoek 2"/>
          <p:cNvSpPr>
            <a:spLocks noChangeArrowheads="1"/>
          </p:cNvSpPr>
          <p:nvPr/>
        </p:nvSpPr>
        <p:spPr bwMode="auto">
          <a:xfrm>
            <a:off x="1267481" y="3582829"/>
            <a:ext cx="1098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Duitsland</a:t>
            </a:r>
          </a:p>
        </p:txBody>
      </p:sp>
      <p:sp>
        <p:nvSpPr>
          <p:cNvPr id="36" name="Rechthoek 3"/>
          <p:cNvSpPr>
            <a:spLocks noChangeArrowheads="1"/>
          </p:cNvSpPr>
          <p:nvPr/>
        </p:nvSpPr>
        <p:spPr bwMode="auto">
          <a:xfrm>
            <a:off x="2403659" y="4994820"/>
            <a:ext cx="1022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Frankrijk</a:t>
            </a:r>
          </a:p>
        </p:txBody>
      </p:sp>
      <p:sp>
        <p:nvSpPr>
          <p:cNvPr id="37" name="Rechthoek 4"/>
          <p:cNvSpPr>
            <a:spLocks noChangeArrowheads="1"/>
          </p:cNvSpPr>
          <p:nvPr/>
        </p:nvSpPr>
        <p:spPr bwMode="auto">
          <a:xfrm>
            <a:off x="3971165" y="931492"/>
            <a:ext cx="1159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nl-N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Engeland</a:t>
            </a:r>
            <a:endParaRPr kumimoji="0" lang="en-US" alt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hthoek 5"/>
          <p:cNvSpPr>
            <a:spLocks noChangeArrowheads="1"/>
          </p:cNvSpPr>
          <p:nvPr/>
        </p:nvSpPr>
        <p:spPr bwMode="auto">
          <a:xfrm>
            <a:off x="6420371" y="3611192"/>
            <a:ext cx="183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nl-NL" b="1" u="sng" dirty="0" err="1">
                <a:solidFill>
                  <a:prstClr val="black"/>
                </a:solidFill>
                <a:latin typeface="Calibri" panose="020F0502020204030204" pitchFamily="34" charset="0"/>
              </a:rPr>
              <a:t>Verenigde</a:t>
            </a:r>
            <a:r>
              <a:rPr kumimoji="0" lang="en-US" altLang="nl-NL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nl-NL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staten</a:t>
            </a:r>
            <a:endParaRPr kumimoji="0" lang="en-US" alt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hthoek 6"/>
          <p:cNvSpPr>
            <a:spLocks noChangeArrowheads="1"/>
          </p:cNvSpPr>
          <p:nvPr/>
        </p:nvSpPr>
        <p:spPr bwMode="auto">
          <a:xfrm>
            <a:off x="5408499" y="4969595"/>
            <a:ext cx="1034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u="sng" dirty="0" smtClean="0">
                <a:solidFill>
                  <a:prstClr val="black"/>
                </a:solidFill>
                <a:latin typeface="Calibri" panose="020F0502020204030204" pitchFamily="34" charset="0"/>
              </a:rPr>
              <a:t>Australië</a:t>
            </a:r>
          </a:p>
        </p:txBody>
      </p:sp>
      <p:sp>
        <p:nvSpPr>
          <p:cNvPr id="40" name="Rechthoek 7"/>
          <p:cNvSpPr>
            <a:spLocks noChangeArrowheads="1"/>
          </p:cNvSpPr>
          <p:nvPr/>
        </p:nvSpPr>
        <p:spPr bwMode="auto">
          <a:xfrm>
            <a:off x="5903395" y="1770054"/>
            <a:ext cx="8114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Overig</a:t>
            </a:r>
            <a:endParaRPr kumimoji="0" lang="en-US" altLang="nl-NL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Tekstvak 30"/>
          <p:cNvSpPr txBox="1">
            <a:spLocks noChangeArrowheads="1"/>
          </p:cNvSpPr>
          <p:nvPr/>
        </p:nvSpPr>
        <p:spPr bwMode="auto">
          <a:xfrm>
            <a:off x="3967868" y="1960317"/>
            <a:ext cx="120138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 smtClean="0"/>
              <a:t>10%</a:t>
            </a:r>
            <a:endParaRPr lang="nl-NL" altLang="nl-NL" sz="1600" b="1" dirty="0"/>
          </a:p>
        </p:txBody>
      </p:sp>
      <p:sp>
        <p:nvSpPr>
          <p:cNvPr id="42" name="Tekstvak 30"/>
          <p:cNvSpPr txBox="1">
            <a:spLocks noChangeArrowheads="1"/>
          </p:cNvSpPr>
          <p:nvPr/>
        </p:nvSpPr>
        <p:spPr bwMode="auto">
          <a:xfrm>
            <a:off x="6102845" y="2832466"/>
            <a:ext cx="120138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/>
              <a:t>7</a:t>
            </a:r>
            <a:r>
              <a:rPr lang="nl-NL" altLang="nl-NL" sz="1600" b="1" dirty="0" smtClean="0"/>
              <a:t>%</a:t>
            </a:r>
            <a:endParaRPr lang="nl-NL" altLang="nl-NL" sz="1600" b="1" dirty="0"/>
          </a:p>
        </p:txBody>
      </p:sp>
      <p:sp>
        <p:nvSpPr>
          <p:cNvPr id="43" name="Tekstvak 30"/>
          <p:cNvSpPr txBox="1">
            <a:spLocks noChangeArrowheads="1"/>
          </p:cNvSpPr>
          <p:nvPr/>
        </p:nvSpPr>
        <p:spPr bwMode="auto">
          <a:xfrm>
            <a:off x="6628151" y="4609507"/>
            <a:ext cx="120138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/>
              <a:t>3</a:t>
            </a:r>
            <a:r>
              <a:rPr lang="nl-NL" altLang="nl-NL" sz="1600" b="1" dirty="0" smtClean="0"/>
              <a:t>%</a:t>
            </a:r>
            <a:endParaRPr lang="nl-NL" altLang="nl-NL" sz="1600" b="1" dirty="0"/>
          </a:p>
        </p:txBody>
      </p:sp>
      <p:sp>
        <p:nvSpPr>
          <p:cNvPr id="44" name="Tekstvak 30"/>
          <p:cNvSpPr txBox="1">
            <a:spLocks noChangeArrowheads="1"/>
          </p:cNvSpPr>
          <p:nvPr/>
        </p:nvSpPr>
        <p:spPr bwMode="auto">
          <a:xfrm>
            <a:off x="6518451" y="5478444"/>
            <a:ext cx="84242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 smtClean="0"/>
              <a:t>8%</a:t>
            </a:r>
            <a:endParaRPr lang="nl-NL" altLang="nl-NL" sz="1600" b="1" dirty="0"/>
          </a:p>
        </p:txBody>
      </p:sp>
      <p:sp>
        <p:nvSpPr>
          <p:cNvPr id="45" name="Tekstvak 30"/>
          <p:cNvSpPr txBox="1">
            <a:spLocks noChangeArrowheads="1"/>
          </p:cNvSpPr>
          <p:nvPr/>
        </p:nvSpPr>
        <p:spPr bwMode="auto">
          <a:xfrm>
            <a:off x="1902843" y="5520292"/>
            <a:ext cx="84242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 smtClean="0"/>
              <a:t>11%</a:t>
            </a:r>
            <a:endParaRPr lang="nl-NL" altLang="nl-NL" sz="1600" b="1" dirty="0"/>
          </a:p>
        </p:txBody>
      </p:sp>
      <p:sp>
        <p:nvSpPr>
          <p:cNvPr id="46" name="Tekstvak 30"/>
          <p:cNvSpPr txBox="1">
            <a:spLocks noChangeArrowheads="1"/>
          </p:cNvSpPr>
          <p:nvPr/>
        </p:nvSpPr>
        <p:spPr bwMode="auto">
          <a:xfrm>
            <a:off x="1429267" y="4603829"/>
            <a:ext cx="125985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/>
              <a:t>8</a:t>
            </a:r>
            <a:r>
              <a:rPr lang="nl-NL" altLang="nl-NL" sz="1600" b="1" dirty="0" smtClean="0"/>
              <a:t>%</a:t>
            </a:r>
            <a:endParaRPr lang="nl-NL" altLang="nl-NL" sz="1600" b="1" dirty="0"/>
          </a:p>
        </p:txBody>
      </p:sp>
      <p:sp>
        <p:nvSpPr>
          <p:cNvPr id="47" name="Tekstvak 30"/>
          <p:cNvSpPr txBox="1">
            <a:spLocks noChangeArrowheads="1"/>
          </p:cNvSpPr>
          <p:nvPr/>
        </p:nvSpPr>
        <p:spPr bwMode="auto">
          <a:xfrm>
            <a:off x="1768802" y="2824869"/>
            <a:ext cx="125985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b="1" dirty="0" smtClean="0"/>
              <a:t>52%</a:t>
            </a:r>
            <a:endParaRPr lang="nl-NL" alt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28316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Internationale trends: duurzaam!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433-EAD7-40AD-A6DF-CF0D07CEF80D}" type="datetime1">
              <a:rPr lang="fr-FR" smtClean="0"/>
              <a:t>20/03/2019</a:t>
            </a:fld>
            <a:endParaRPr lang="fr-FR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12</a:t>
            </a:fld>
            <a:endParaRPr lang="fr-FR"/>
          </a:p>
        </p:txBody>
      </p:sp>
      <p:sp>
        <p:nvSpPr>
          <p:cNvPr id="20" name="Ovaal 19"/>
          <p:cNvSpPr/>
          <p:nvPr/>
        </p:nvSpPr>
        <p:spPr>
          <a:xfrm>
            <a:off x="2028831" y="1552229"/>
            <a:ext cx="5143841" cy="3939061"/>
          </a:xfrm>
          <a:prstGeom prst="ellipse">
            <a:avLst/>
          </a:prstGeom>
          <a:noFill/>
          <a:ln w="38100">
            <a:solidFill>
              <a:srgbClr val="E63278"/>
            </a:solidFill>
          </a:ln>
          <a:effectLst>
            <a:glow rad="63500">
              <a:srgbClr val="FFC000">
                <a:alpha val="4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" name="Afbeelding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78" y="3895943"/>
            <a:ext cx="1400334" cy="8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40" y="3870402"/>
            <a:ext cx="1400334" cy="8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http://www.europa-nu.nl/9353000/1/j4nvh0qavhjkdqd_j9vvj9idsj04xr6/vikwgudbmdyb?sizew=336&amp;sizeh=338&amp;lm=vikwgtb5rcyk&amp;fmt=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80" y="2727418"/>
            <a:ext cx="1826935" cy="172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static.mijnwebwinkel.nl/winkel/soapqueen/full26754260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98"/>
          <a:stretch>
            <a:fillRect/>
          </a:stretch>
        </p:blipFill>
        <p:spPr bwMode="auto">
          <a:xfrm>
            <a:off x="1834174" y="1718567"/>
            <a:ext cx="1413877" cy="138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http://www.italpollina.com/immagini/struttura/Vegetarian-Friend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03" y="3416761"/>
            <a:ext cx="1237820" cy="108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://www.sonneveld.com/nl/dynthumbs/9a9cf9ae27c4763b1f271aa860f72e66/265/2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09" y="4834594"/>
            <a:ext cx="1405751" cy="10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hthoek 1"/>
          <p:cNvSpPr>
            <a:spLocks noChangeArrowheads="1"/>
          </p:cNvSpPr>
          <p:nvPr/>
        </p:nvSpPr>
        <p:spPr bwMode="auto">
          <a:xfrm>
            <a:off x="2187028" y="1048721"/>
            <a:ext cx="1328557" cy="51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b="1" dirty="0" err="1"/>
              <a:t>Eco</a:t>
            </a:r>
            <a:r>
              <a:rPr lang="nl-NL" altLang="nl-NL" b="1" dirty="0"/>
              <a:t> </a:t>
            </a:r>
            <a:r>
              <a:rPr lang="nl-NL" altLang="nl-NL" b="1" dirty="0" err="1"/>
              <a:t>friendly</a:t>
            </a:r>
            <a:r>
              <a:rPr lang="nl-NL" altLang="nl-NL" b="1" dirty="0"/>
              <a:t/>
            </a:r>
            <a:br>
              <a:rPr lang="nl-NL" altLang="nl-NL" b="1" dirty="0"/>
            </a:br>
            <a:r>
              <a:rPr lang="nl-NL" altLang="nl-NL" dirty="0"/>
              <a:t>(</a:t>
            </a:r>
            <a:r>
              <a:rPr lang="nl-NL" altLang="nl-NL" dirty="0" err="1"/>
              <a:t>Palmoil</a:t>
            </a:r>
            <a:r>
              <a:rPr lang="nl-NL" altLang="nl-NL" dirty="0"/>
              <a:t> free)</a:t>
            </a:r>
          </a:p>
        </p:txBody>
      </p:sp>
      <p:sp>
        <p:nvSpPr>
          <p:cNvPr id="29" name="Rechthoek 3"/>
          <p:cNvSpPr>
            <a:spLocks noChangeArrowheads="1"/>
          </p:cNvSpPr>
          <p:nvPr/>
        </p:nvSpPr>
        <p:spPr bwMode="auto">
          <a:xfrm>
            <a:off x="6310487" y="4621601"/>
            <a:ext cx="1919027" cy="52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b="1" dirty="0" err="1"/>
              <a:t>Vegetarian</a:t>
            </a:r>
            <a:r>
              <a:rPr lang="nl-NL" altLang="nl-NL" b="1" dirty="0"/>
              <a:t> </a:t>
            </a:r>
            <a:r>
              <a:rPr lang="nl-NL" altLang="nl-NL" b="1" dirty="0" err="1"/>
              <a:t>friendly</a:t>
            </a:r>
            <a:endParaRPr lang="nl-NL" altLang="nl-NL" b="1" dirty="0"/>
          </a:p>
          <a:p>
            <a:pPr algn="ctr"/>
            <a:r>
              <a:rPr lang="nl-NL" altLang="nl-NL" dirty="0"/>
              <a:t>(Gelatine free)</a:t>
            </a:r>
          </a:p>
        </p:txBody>
      </p:sp>
      <p:sp>
        <p:nvSpPr>
          <p:cNvPr id="30" name="Rechthoek 4"/>
          <p:cNvSpPr>
            <a:spLocks noChangeArrowheads="1"/>
          </p:cNvSpPr>
          <p:nvPr/>
        </p:nvSpPr>
        <p:spPr bwMode="auto">
          <a:xfrm>
            <a:off x="3515585" y="5835822"/>
            <a:ext cx="2875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b="1" dirty="0" smtClean="0"/>
              <a:t>E-nummer reductie</a:t>
            </a:r>
            <a:endParaRPr lang="nl-NL" altLang="nl-NL" b="1" dirty="0"/>
          </a:p>
        </p:txBody>
      </p:sp>
      <p:pic>
        <p:nvPicPr>
          <p:cNvPr id="33" name="Picture 8" descr="http://www.bakkerswereld.nl/Resizes/mainarticleimage/PageFiles/88/44/24488/001_food-image-BAK9276I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33171" r="7077" b="4565"/>
          <a:stretch>
            <a:fillRect/>
          </a:stretch>
        </p:blipFill>
        <p:spPr bwMode="auto">
          <a:xfrm>
            <a:off x="5606184" y="1621322"/>
            <a:ext cx="1875689" cy="97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hthoek 12"/>
          <p:cNvSpPr>
            <a:spLocks noChangeArrowheads="1"/>
          </p:cNvSpPr>
          <p:nvPr/>
        </p:nvSpPr>
        <p:spPr bwMode="auto">
          <a:xfrm>
            <a:off x="5720723" y="1195078"/>
            <a:ext cx="1646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b="1" dirty="0" smtClean="0"/>
              <a:t>Zout reductie</a:t>
            </a:r>
            <a:endParaRPr lang="en-US" altLang="nl-NL" b="1" dirty="0"/>
          </a:p>
        </p:txBody>
      </p:sp>
      <p:pic>
        <p:nvPicPr>
          <p:cNvPr id="24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7" t="30775" r="44774" b="29782"/>
          <a:stretch>
            <a:fillRect/>
          </a:stretch>
        </p:blipFill>
        <p:spPr bwMode="auto">
          <a:xfrm>
            <a:off x="3888036" y="4784349"/>
            <a:ext cx="1357109" cy="10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2846" y="3591360"/>
            <a:ext cx="956124" cy="9561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10429" y="4565163"/>
            <a:ext cx="168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Portie grootte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0872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kwaliteitcertificering</a:t>
            </a:r>
            <a:r>
              <a:rPr lang="de-DE" dirty="0" smtClean="0"/>
              <a:t> &amp; </a:t>
            </a:r>
            <a:r>
              <a:rPr lang="de-DE" dirty="0" err="1" smtClean="0"/>
              <a:t>duurzaamheidscertificering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5153-BAEC-4E9E-AC0B-1F5326331CDC}" type="datetime1">
              <a:rPr lang="de-DE" smtClean="0"/>
              <a:t>20.03.2019</a:t>
            </a:fld>
            <a:endParaRPr lang="fr-FR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13</a:t>
            </a:fld>
            <a:endParaRPr lang="fr-FR"/>
          </a:p>
        </p:txBody>
      </p:sp>
      <p:sp>
        <p:nvSpPr>
          <p:cNvPr id="11" name="Ovaal 10"/>
          <p:cNvSpPr/>
          <p:nvPr/>
        </p:nvSpPr>
        <p:spPr>
          <a:xfrm>
            <a:off x="1041610" y="1069631"/>
            <a:ext cx="7167013" cy="4807279"/>
          </a:xfrm>
          <a:prstGeom prst="ellipse">
            <a:avLst/>
          </a:prstGeom>
          <a:noFill/>
          <a:ln w="25400" cap="flat" cmpd="sng" algn="ctr">
            <a:solidFill>
              <a:srgbClr val="E63278"/>
            </a:solidFill>
            <a:prstDash val="solid"/>
          </a:ln>
          <a:effectLst>
            <a:glow rad="127000">
              <a:srgbClr val="4F81BD">
                <a:alpha val="18000"/>
              </a:srgbClr>
            </a:glow>
            <a:softEdge rad="0"/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491">
            <a:off x="3003666" y="6193871"/>
            <a:ext cx="567854" cy="59768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102" y="6240183"/>
            <a:ext cx="566977" cy="59746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482" y="3181561"/>
            <a:ext cx="1550633" cy="91869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115" y="1516825"/>
            <a:ext cx="830724" cy="124835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182" y="4135005"/>
            <a:ext cx="1571182" cy="118293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7842" y="1516825"/>
            <a:ext cx="1361495" cy="136149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1344" y="2595006"/>
            <a:ext cx="1963400" cy="157228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7426" y="4103551"/>
            <a:ext cx="1229306" cy="124584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3561" y="2994505"/>
            <a:ext cx="1383110" cy="13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sz="3200" dirty="0" smtClean="0"/>
              <a:t>Op welke manieren kan een bedrijf invulling geven aan duurzaamheid?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8F5-4DC9-41F6-BB91-23D2FD4DA6DE}" type="datetime1">
              <a:rPr lang="fr-FR" smtClean="0"/>
              <a:t>20/03/2019</a:t>
            </a:fld>
            <a:endParaRPr lang="fr-FR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928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pPr algn="ctr"/>
            <a:r>
              <a:rPr lang="fr-FR" dirty="0" err="1" smtClean="0"/>
              <a:t>Welke</a:t>
            </a:r>
            <a:r>
              <a:rPr lang="fr-FR" dirty="0" smtClean="0"/>
              <a:t> </a:t>
            </a:r>
            <a:r>
              <a:rPr lang="fr-FR" dirty="0" err="1" smtClean="0"/>
              <a:t>rol</a:t>
            </a:r>
            <a:r>
              <a:rPr lang="fr-FR" dirty="0" smtClean="0"/>
              <a:t> </a:t>
            </a:r>
            <a:r>
              <a:rPr lang="fr-FR" dirty="0" err="1" smtClean="0"/>
              <a:t>speelt</a:t>
            </a:r>
            <a:r>
              <a:rPr lang="fr-FR" dirty="0" smtClean="0"/>
              <a:t> </a:t>
            </a:r>
            <a:r>
              <a:rPr lang="fr-FR" dirty="0" err="1" smtClean="0"/>
              <a:t>duurzaamheid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02449" y="1186177"/>
            <a:ext cx="8508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Productontwikkeling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nav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eisen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grondstoffen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Productontwikkeling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nav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eisen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calorische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waarde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Certificeringen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ivm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grondstof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ketenbeheers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systemen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6" y="2807259"/>
            <a:ext cx="1854299" cy="12339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301" y="2679136"/>
            <a:ext cx="3362325" cy="13620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372" y="2560074"/>
            <a:ext cx="2857500" cy="16002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85256" y="4325026"/>
            <a:ext cx="86256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err="1" smtClean="0"/>
              <a:t>Ethical</a:t>
            </a:r>
            <a:r>
              <a:rPr lang="nl-NL" dirty="0" smtClean="0"/>
              <a:t> audit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Ketenbeheersing m.b.v. leveranciers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Clean M project vanuit </a:t>
            </a:r>
            <a:r>
              <a:rPr lang="nl-NL" dirty="0" err="1" smtClean="0"/>
              <a:t>Mademoiselle</a:t>
            </a:r>
            <a:r>
              <a:rPr lang="nl-NL" dirty="0" smtClean="0"/>
              <a:t> Desserts </a:t>
            </a:r>
            <a:r>
              <a:rPr lang="nl-NL" dirty="0" err="1" smtClean="0"/>
              <a:t>group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Klanteneisen </a:t>
            </a:r>
            <a:r>
              <a:rPr lang="nl-NL" dirty="0" err="1" smtClean="0"/>
              <a:t>nav</a:t>
            </a:r>
            <a:r>
              <a:rPr lang="nl-NL" dirty="0" smtClean="0"/>
              <a:t> duurzaamheid.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Zorg voor personeel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Veiligheid als speerpunt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4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pPr algn="ctr"/>
            <a:r>
              <a:rPr lang="fr-FR" dirty="0" smtClean="0"/>
              <a:t>NPD </a:t>
            </a:r>
            <a:r>
              <a:rPr lang="fr-FR" dirty="0" err="1" smtClean="0"/>
              <a:t>nav</a:t>
            </a:r>
            <a:r>
              <a:rPr lang="fr-FR" dirty="0" smtClean="0"/>
              <a:t> </a:t>
            </a:r>
            <a:r>
              <a:rPr lang="fr-FR" dirty="0" err="1" smtClean="0"/>
              <a:t>grondstof</a:t>
            </a:r>
            <a:r>
              <a:rPr lang="fr-FR" dirty="0" smtClean="0"/>
              <a:t> </a:t>
            </a:r>
            <a:r>
              <a:rPr lang="fr-FR" dirty="0" err="1" smtClean="0"/>
              <a:t>eisen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02449" y="1155184"/>
            <a:ext cx="850842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tompouce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palmolie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0.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Verzoek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Engelse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retailer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Iceland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-&gt;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onderscheiden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AutoNum type="arabicPeriod"/>
              <a:defRPr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palmolie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allemaal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in?</a:t>
            </a: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margarine</a:t>
            </a: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vulling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decoratie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AutoNum type="arabicPeriod" startAt="2"/>
              <a:defRPr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er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alternatieven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just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Controle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specificaties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Inventarisatie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prijs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afname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volumes,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beschikbaarheid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AutoNum type="arabicPeriod" startAt="3"/>
              <a:defRPr/>
            </a:pP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Inventarisatie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risico’s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Allergenen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voedselveiligheid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verwerking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het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 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Uitvoeren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productietesten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korstplakken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palmvrije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margarine -&gt;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bladerende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werking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vulling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	-&gt;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beluchting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-&gt;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stevigheid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-&gt;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diepvriesstabiliteit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-&gt;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smaak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51" y="978838"/>
            <a:ext cx="1898821" cy="13563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509" y="4840032"/>
            <a:ext cx="2680708" cy="9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5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r>
              <a:rPr lang="fr-FR" dirty="0"/>
              <a:t>			  </a:t>
            </a:r>
            <a:r>
              <a:rPr lang="fr-FR" dirty="0" smtClean="0"/>
              <a:t>NPD </a:t>
            </a:r>
            <a:r>
              <a:rPr lang="fr-FR" dirty="0" err="1" smtClean="0"/>
              <a:t>nav</a:t>
            </a:r>
            <a:r>
              <a:rPr lang="fr-FR" dirty="0" smtClean="0"/>
              <a:t> </a:t>
            </a:r>
            <a:r>
              <a:rPr lang="fr-FR" dirty="0" err="1" smtClean="0"/>
              <a:t>grondstof</a:t>
            </a:r>
            <a:r>
              <a:rPr lang="fr-FR" dirty="0" smtClean="0"/>
              <a:t> </a:t>
            </a:r>
            <a:r>
              <a:rPr lang="fr-FR" dirty="0" err="1" smtClean="0"/>
              <a:t>eisen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02449" y="1155184"/>
            <a:ext cx="850842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tompouce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palmolie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Product op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labschaal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voorstellen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klant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Aanpassen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mbv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opmerkingen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klant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 Product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definitief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goedgekeurd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Productspecificatie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invullen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(via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webpagina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Voedingswaarde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analyses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laten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voeren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Aanmaken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grondstoffen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recepturen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productkaaren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ERP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systeem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Eerste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inplannen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Voorbespreking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eerste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productontwikkeling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Klant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aanwezig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eerste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!!!!!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Begeleiden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eerte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productontwikkeling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Nabespreking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productontwikkeling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15.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Oppakken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verbeterpunten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nav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productontwikkeling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9512" y="28127"/>
            <a:ext cx="2940206" cy="86466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40" y="1581004"/>
            <a:ext cx="1898821" cy="13563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720" y="5237577"/>
            <a:ext cx="1873247" cy="6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0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r>
              <a:rPr lang="fr-FR" dirty="0"/>
              <a:t>			  </a:t>
            </a:r>
            <a:r>
              <a:rPr lang="fr-FR" dirty="0" smtClean="0"/>
              <a:t>NPD </a:t>
            </a:r>
            <a:r>
              <a:rPr lang="fr-FR" dirty="0" err="1" smtClean="0"/>
              <a:t>nav</a:t>
            </a:r>
            <a:r>
              <a:rPr lang="fr-FR" dirty="0" smtClean="0"/>
              <a:t> </a:t>
            </a:r>
            <a:r>
              <a:rPr lang="fr-FR" dirty="0" err="1" smtClean="0"/>
              <a:t>calorische</a:t>
            </a:r>
            <a:r>
              <a:rPr lang="fr-FR" dirty="0" smtClean="0"/>
              <a:t> </a:t>
            </a:r>
            <a:r>
              <a:rPr lang="fr-FR" dirty="0" err="1" smtClean="0"/>
              <a:t>eisen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02449" y="1155184"/>
            <a:ext cx="85084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Cakegebak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moet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voldoen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Nutri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score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Duitse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klant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Nutriscore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Front of pack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nutritional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labelling </a:t>
            </a:r>
          </a:p>
          <a:p>
            <a:pPr algn="just">
              <a:defRPr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Voedingswaarde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defRPr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nieuwe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proudcten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B C of D</a:t>
            </a:r>
          </a:p>
          <a:p>
            <a:pPr algn="just"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Positieve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bijdrage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fruit,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groenten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vezels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eiweit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Negatieve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bijdrage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suiker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verzadigd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zout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caloriën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moet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gebak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??</a:t>
            </a:r>
          </a:p>
          <a:p>
            <a:pPr algn="just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Puzzelen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met de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verhoudingen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defRPr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grondstoffen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om in D te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komen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algn="just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9512" y="28127"/>
            <a:ext cx="2940206" cy="8646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520" y="2261342"/>
            <a:ext cx="2169260" cy="11406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117" y="431346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6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pPr algn="ctr"/>
            <a:r>
              <a:rPr lang="fr-FR" dirty="0" err="1" smtClean="0"/>
              <a:t>Certificering</a:t>
            </a:r>
            <a:r>
              <a:rPr lang="fr-FR" dirty="0" smtClean="0"/>
              <a:t> </a:t>
            </a:r>
            <a:r>
              <a:rPr lang="fr-FR" dirty="0" err="1" smtClean="0"/>
              <a:t>ketenbeheerssystemen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02449" y="1186177"/>
            <a:ext cx="85084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Cacao				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Palmolie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6" y="1690926"/>
            <a:ext cx="1854299" cy="12339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301" y="1689483"/>
            <a:ext cx="3362325" cy="13620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372" y="1689483"/>
            <a:ext cx="2857500" cy="16002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43852" y="4291325"/>
            <a:ext cx="8625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3 verschillende systemen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Vereisen allemaal administratief werk en jaarlijkse training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3 verschillende audits per jaar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Ketenbeheersing dus ook de leveranciers moeten gecertificeerd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Kosten verhogend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Wie betaalt dit?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25516" y="3614402"/>
            <a:ext cx="828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KAT		                  UTZ				RSPO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66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	  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87927" y="1163874"/>
            <a:ext cx="850842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fr-F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ben </a:t>
            </a:r>
            <a:r>
              <a:rPr lang="fr-F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Inge van de Sluis</a:t>
            </a:r>
          </a:p>
          <a:p>
            <a:pPr algn="just"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Manager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kwaliteit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&amp;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productontwikkeling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Mademoiselle Desserts Weert </a:t>
            </a:r>
          </a:p>
          <a:p>
            <a:pPr algn="just"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Werkzaam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daar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sinds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2000</a:t>
            </a:r>
          </a:p>
          <a:p>
            <a:pPr algn="just"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2017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alleen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verantwoordelijk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kwaliteit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daarna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ook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	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productontwikkeling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Daarvoor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gewerkt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bij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vleesverwerkende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bedrijven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Opleiding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HAS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levensmiddelentechnologie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Wageningen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Universiteit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9512" y="28127"/>
            <a:ext cx="2940206" cy="8646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41" y="28127"/>
            <a:ext cx="2260044" cy="6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4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pPr algn="ctr"/>
            <a:r>
              <a:rPr lang="fr-FR" dirty="0" smtClean="0"/>
              <a:t>SMETA audit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Tekstvak 8"/>
          <p:cNvSpPr txBox="1"/>
          <p:nvPr/>
        </p:nvSpPr>
        <p:spPr>
          <a:xfrm>
            <a:off x="585978" y="1103970"/>
            <a:ext cx="801127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 smtClean="0"/>
              <a:t>Ontstaan in Engeland door Tesco (retailer)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Begonnen met lidmaatschap van SEDEX (</a:t>
            </a:r>
            <a:r>
              <a:rPr lang="nl-NL" sz="2000" dirty="0" err="1" smtClean="0"/>
              <a:t>Supplier</a:t>
            </a:r>
            <a:r>
              <a:rPr lang="nl-NL" sz="2000" dirty="0" smtClean="0"/>
              <a:t> </a:t>
            </a:r>
            <a:r>
              <a:rPr lang="nl-NL" sz="2000" dirty="0" err="1" smtClean="0"/>
              <a:t>Ethical</a:t>
            </a:r>
            <a:r>
              <a:rPr lang="nl-NL" sz="2000" dirty="0" smtClean="0"/>
              <a:t> Data </a:t>
            </a:r>
            <a:r>
              <a:rPr lang="nl-NL" sz="2000" dirty="0" err="1" smtClean="0"/>
              <a:t>Exhange</a:t>
            </a:r>
            <a:r>
              <a:rPr lang="nl-NL" sz="2000" dirty="0" smtClean="0"/>
              <a:t>)</a:t>
            </a:r>
          </a:p>
          <a:p>
            <a:pPr marL="285750" indent="-285750">
              <a:buFontTx/>
              <a:buChar char="-"/>
            </a:pPr>
            <a:endParaRPr lang="nl-NL" sz="2000" dirty="0" smtClean="0"/>
          </a:p>
          <a:p>
            <a:pPr marL="285750" indent="-285750">
              <a:buFontTx/>
              <a:buChar char="-"/>
            </a:pPr>
            <a:r>
              <a:rPr lang="nl-NL" sz="2000" dirty="0" smtClean="0"/>
              <a:t>Invullen en up </a:t>
            </a:r>
            <a:r>
              <a:rPr lang="nl-NL" sz="2000" dirty="0" err="1" smtClean="0"/>
              <a:t>to</a:t>
            </a:r>
            <a:r>
              <a:rPr lang="nl-NL" sz="2000" dirty="0" smtClean="0"/>
              <a:t> date houden van database met gegevens over:</a:t>
            </a:r>
          </a:p>
          <a:p>
            <a:endParaRPr lang="nl-NL" sz="2000" dirty="0" smtClean="0"/>
          </a:p>
          <a:p>
            <a:r>
              <a:rPr lang="nl-NL" sz="2000" dirty="0"/>
              <a:t>	</a:t>
            </a:r>
            <a:r>
              <a:rPr lang="nl-NL" sz="2000" dirty="0" smtClean="0"/>
              <a:t>* Discriminatie		* Dwangarbeid</a:t>
            </a:r>
          </a:p>
          <a:p>
            <a:r>
              <a:rPr lang="nl-NL" sz="2000" dirty="0" smtClean="0"/>
              <a:t>	* Milieu zaken		* Zwangerschapsverlof</a:t>
            </a:r>
          </a:p>
          <a:p>
            <a:r>
              <a:rPr lang="nl-NL" sz="2000" dirty="0" smtClean="0"/>
              <a:t>	* Kinderarbeid		* Vertrouwenspersonen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* Uitbetaling salarissen	* Analyse werknemers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* Veiligheid in je bedrijf	* Werktijden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Nu eis van 1 Engelse retailer een SMETA audit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SMETA : </a:t>
            </a:r>
            <a:r>
              <a:rPr lang="nl-NL" sz="2000" dirty="0" err="1" smtClean="0"/>
              <a:t>Sedex</a:t>
            </a:r>
            <a:r>
              <a:rPr lang="nl-NL" sz="2000" dirty="0" smtClean="0"/>
              <a:t> Member </a:t>
            </a:r>
            <a:r>
              <a:rPr lang="nl-NL" sz="2000" dirty="0" err="1" smtClean="0"/>
              <a:t>Ethical</a:t>
            </a:r>
            <a:r>
              <a:rPr lang="nl-NL" sz="2000" dirty="0" smtClean="0"/>
              <a:t> Audit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10 April!!!</a:t>
            </a:r>
          </a:p>
          <a:p>
            <a:pPr marL="285750" indent="-285750">
              <a:buFontTx/>
              <a:buChar char="-"/>
            </a:pPr>
            <a:r>
              <a:rPr lang="nl-NL" sz="2000" dirty="0" smtClean="0"/>
              <a:t>Kostenverhogend (kost € 2500 + alle uren van werknemers)</a:t>
            </a:r>
            <a:endParaRPr lang="nl-NL" sz="2000" dirty="0"/>
          </a:p>
          <a:p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712" y="3809702"/>
            <a:ext cx="2268815" cy="83169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13" y="4573164"/>
            <a:ext cx="1450704" cy="14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92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Project </a:t>
            </a:r>
            <a:r>
              <a:rPr lang="fr-FR" dirty="0" err="1" smtClean="0"/>
              <a:t>door</a:t>
            </a:r>
            <a:r>
              <a:rPr lang="fr-FR" dirty="0" smtClean="0"/>
              <a:t> de </a:t>
            </a:r>
            <a:r>
              <a:rPr lang="fr-FR" dirty="0" err="1" smtClean="0"/>
              <a:t>groep</a:t>
            </a:r>
            <a:r>
              <a:rPr lang="fr-FR" dirty="0" smtClean="0"/>
              <a:t> Mademoiselle Desserts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9" name="Tekstvak 8"/>
          <p:cNvSpPr txBox="1"/>
          <p:nvPr/>
        </p:nvSpPr>
        <p:spPr>
          <a:xfrm>
            <a:off x="585978" y="1103970"/>
            <a:ext cx="80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90" y="1398856"/>
            <a:ext cx="3395996" cy="263605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80946" y="4605454"/>
            <a:ext cx="7716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Gestart in 2016</a:t>
            </a:r>
          </a:p>
          <a:p>
            <a:r>
              <a:rPr lang="nl-NL" sz="2000" dirty="0" smtClean="0"/>
              <a:t>Samenwerking tussen sites Frankrijk, Engeland en Nederland</a:t>
            </a:r>
          </a:p>
          <a:p>
            <a:r>
              <a:rPr lang="nl-NL" sz="2000" dirty="0" smtClean="0"/>
              <a:t>Complex door verschillende trends, eisen en belangen in de landen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9774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pPr algn="ctr"/>
            <a:r>
              <a:rPr lang="fr-FR" dirty="0" smtClean="0"/>
              <a:t>Project </a:t>
            </a:r>
            <a:r>
              <a:rPr lang="fr-FR" dirty="0" err="1" smtClean="0"/>
              <a:t>door</a:t>
            </a:r>
            <a:r>
              <a:rPr lang="fr-FR" dirty="0" smtClean="0"/>
              <a:t> de </a:t>
            </a:r>
            <a:r>
              <a:rPr lang="fr-FR" dirty="0" err="1" smtClean="0"/>
              <a:t>groep</a:t>
            </a:r>
            <a:r>
              <a:rPr lang="fr-FR" dirty="0" smtClean="0"/>
              <a:t> Mademoiselle Desserts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9" name="Tekstvak 8"/>
          <p:cNvSpPr txBox="1"/>
          <p:nvPr/>
        </p:nvSpPr>
        <p:spPr>
          <a:xfrm>
            <a:off x="585978" y="1103970"/>
            <a:ext cx="80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90" y="1398856"/>
            <a:ext cx="1355322" cy="105203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91736" y="2745775"/>
            <a:ext cx="77163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Doel:</a:t>
            </a:r>
          </a:p>
          <a:p>
            <a:r>
              <a:rPr lang="nl-NL" sz="2000" dirty="0" smtClean="0"/>
              <a:t>Het op de markt brengen van steeds gezondere producten.</a:t>
            </a:r>
          </a:p>
          <a:p>
            <a:r>
              <a:rPr lang="nl-NL" sz="2000" dirty="0" smtClean="0"/>
              <a:t>De trend om gezonder te eten wordt gevolgd.</a:t>
            </a:r>
          </a:p>
          <a:p>
            <a:endParaRPr lang="nl-NL" sz="2000" dirty="0"/>
          </a:p>
          <a:p>
            <a:r>
              <a:rPr lang="nl-NL" sz="2000" dirty="0" smtClean="0"/>
              <a:t>De voorkeur gaat uit naar eenvoudige ingrediënten uit duurzame bronnen.</a:t>
            </a:r>
          </a:p>
          <a:p>
            <a:endParaRPr lang="nl-NL" sz="2000" dirty="0"/>
          </a:p>
          <a:p>
            <a:r>
              <a:rPr lang="nl-NL" sz="2000" dirty="0" smtClean="0"/>
              <a:t>Hoe?</a:t>
            </a:r>
          </a:p>
          <a:p>
            <a:r>
              <a:rPr lang="nl-NL" sz="2000" dirty="0" smtClean="0"/>
              <a:t>Classificeren van grondstoffen</a:t>
            </a:r>
          </a:p>
          <a:p>
            <a:r>
              <a:rPr lang="nl-NL" sz="2000" dirty="0" smtClean="0"/>
              <a:t>Omstreden grondstoffen vervangen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5953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pPr algn="ctr"/>
            <a:r>
              <a:rPr lang="fr-FR" dirty="0" smtClean="0"/>
              <a:t>Project </a:t>
            </a:r>
            <a:r>
              <a:rPr lang="fr-FR" dirty="0" err="1" smtClean="0"/>
              <a:t>door</a:t>
            </a:r>
            <a:r>
              <a:rPr lang="fr-FR" dirty="0" smtClean="0"/>
              <a:t> de </a:t>
            </a:r>
            <a:r>
              <a:rPr lang="fr-FR" dirty="0" err="1" smtClean="0"/>
              <a:t>groep</a:t>
            </a:r>
            <a:r>
              <a:rPr lang="fr-FR" dirty="0" smtClean="0"/>
              <a:t> Mademoiselle Desserts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9" name="Tekstvak 8"/>
          <p:cNvSpPr txBox="1"/>
          <p:nvPr/>
        </p:nvSpPr>
        <p:spPr>
          <a:xfrm>
            <a:off x="585978" y="1103970"/>
            <a:ext cx="80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88" y="482273"/>
            <a:ext cx="1615580" cy="162167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88" y="1855128"/>
            <a:ext cx="1615580" cy="162167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88" y="3198025"/>
            <a:ext cx="1615580" cy="162167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88" y="4570880"/>
            <a:ext cx="1615580" cy="1621677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759523" y="1208797"/>
            <a:ext cx="15225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Moet Cleaner!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Kan beter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Clean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Heel Clean! 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614" y="1103970"/>
            <a:ext cx="1621677" cy="162167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077" y="2504055"/>
            <a:ext cx="1621677" cy="162167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125" y="4389982"/>
            <a:ext cx="1621677" cy="1621677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6824257" y="1416632"/>
            <a:ext cx="15447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r>
              <a:rPr lang="nl-NL" dirty="0" smtClean="0"/>
              <a:t>Duurzame oorsprong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Regionaal ingekocht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Corporate </a:t>
            </a:r>
          </a:p>
          <a:p>
            <a:r>
              <a:rPr lang="nl-NL" dirty="0" err="1" smtClean="0"/>
              <a:t>Sustainable</a:t>
            </a:r>
            <a:endParaRPr lang="nl-NL" dirty="0" smtClean="0"/>
          </a:p>
          <a:p>
            <a:r>
              <a:rPr lang="nl-NL" dirty="0" err="1" smtClean="0"/>
              <a:t>Evalution</a:t>
            </a:r>
            <a:endParaRPr lang="nl-NL" dirty="0" smtClean="0"/>
          </a:p>
          <a:p>
            <a:r>
              <a:rPr lang="nl-NL" dirty="0" smtClean="0"/>
              <a:t>Bekend en </a:t>
            </a:r>
            <a:r>
              <a:rPr lang="nl-NL" dirty="0" err="1" smtClean="0"/>
              <a:t>accoord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943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pPr algn="ctr"/>
            <a:r>
              <a:rPr lang="fr-FR" dirty="0" smtClean="0"/>
              <a:t>Project </a:t>
            </a:r>
            <a:r>
              <a:rPr lang="fr-FR" dirty="0" err="1" smtClean="0"/>
              <a:t>door</a:t>
            </a:r>
            <a:r>
              <a:rPr lang="fr-FR" dirty="0" smtClean="0"/>
              <a:t> de </a:t>
            </a:r>
            <a:r>
              <a:rPr lang="fr-FR" dirty="0" err="1" smtClean="0"/>
              <a:t>groep</a:t>
            </a:r>
            <a:r>
              <a:rPr lang="fr-FR" dirty="0" smtClean="0"/>
              <a:t> Mademoiselle Desserts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9" name="Tekstvak 8"/>
          <p:cNvSpPr txBox="1"/>
          <p:nvPr/>
        </p:nvSpPr>
        <p:spPr>
          <a:xfrm>
            <a:off x="585978" y="1103970"/>
            <a:ext cx="80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88" y="870184"/>
            <a:ext cx="1355322" cy="105203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86475" y="2058899"/>
            <a:ext cx="76546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Werkwijze:</a:t>
            </a:r>
          </a:p>
          <a:p>
            <a:r>
              <a:rPr lang="nl-NL" sz="2000" dirty="0" smtClean="0"/>
              <a:t>Van elke product in beeld gebracht (lagen en kersen)</a:t>
            </a:r>
          </a:p>
          <a:p>
            <a:r>
              <a:rPr lang="nl-NL" sz="2000" dirty="0" smtClean="0"/>
              <a:t>Doelen gesteld om aan te werken</a:t>
            </a:r>
          </a:p>
          <a:p>
            <a:r>
              <a:rPr lang="nl-NL" sz="2000" dirty="0" smtClean="0"/>
              <a:t>		- Reductie kleurstof E120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- Reductie gelatine </a:t>
            </a:r>
          </a:p>
          <a:p>
            <a:r>
              <a:rPr lang="nl-NL" sz="2000" dirty="0"/>
              <a:t>	</a:t>
            </a:r>
            <a:r>
              <a:rPr lang="nl-NL" sz="2000" dirty="0" smtClean="0"/>
              <a:t>	- Reductie kleurstof E171, E172</a:t>
            </a:r>
          </a:p>
          <a:p>
            <a:r>
              <a:rPr lang="nl-NL" sz="2000" dirty="0" smtClean="0"/>
              <a:t>		- Geen geharde vetten		</a:t>
            </a:r>
          </a:p>
          <a:p>
            <a:r>
              <a:rPr lang="nl-NL" sz="2000" dirty="0" smtClean="0"/>
              <a:t>Analyse elk half jaar</a:t>
            </a:r>
          </a:p>
          <a:p>
            <a:endParaRPr lang="nl-NL" sz="2000" dirty="0"/>
          </a:p>
          <a:p>
            <a:r>
              <a:rPr lang="nl-NL" sz="2000" dirty="0" smtClean="0"/>
              <a:t>Vereist continu aandacht van productontwikkeling!</a:t>
            </a:r>
          </a:p>
          <a:p>
            <a:endParaRPr lang="nl-NL" sz="2000" dirty="0"/>
          </a:p>
          <a:p>
            <a:r>
              <a:rPr lang="nl-NL" sz="2000" dirty="0" smtClean="0"/>
              <a:t>Inmiddels ook </a:t>
            </a:r>
            <a:r>
              <a:rPr lang="nl-NL" sz="2000" dirty="0" err="1" smtClean="0"/>
              <a:t>NutriM</a:t>
            </a:r>
            <a:r>
              <a:rPr lang="nl-NL" sz="2000" dirty="0" smtClean="0"/>
              <a:t> opgestart </a:t>
            </a:r>
          </a:p>
          <a:p>
            <a:r>
              <a:rPr lang="nl-NL" sz="2000" dirty="0" smtClean="0"/>
              <a:t>Zelfde idee, maar dan over voedingswaarde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07492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pPr algn="ctr"/>
            <a:r>
              <a:rPr lang="fr-FR" dirty="0" smtClean="0"/>
              <a:t>Project </a:t>
            </a:r>
            <a:r>
              <a:rPr lang="fr-FR" dirty="0" err="1" smtClean="0"/>
              <a:t>door</a:t>
            </a:r>
            <a:r>
              <a:rPr lang="fr-FR" dirty="0" smtClean="0"/>
              <a:t> de </a:t>
            </a:r>
            <a:r>
              <a:rPr lang="fr-FR" dirty="0" err="1" smtClean="0"/>
              <a:t>groep</a:t>
            </a:r>
            <a:r>
              <a:rPr lang="fr-FR" dirty="0" smtClean="0"/>
              <a:t> Mademoiselle Desserts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9" name="Tekstvak 8"/>
          <p:cNvSpPr txBox="1"/>
          <p:nvPr/>
        </p:nvSpPr>
        <p:spPr>
          <a:xfrm>
            <a:off x="585978" y="1103970"/>
            <a:ext cx="80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19" y="947285"/>
            <a:ext cx="1355322" cy="105203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33461" y="2263568"/>
            <a:ext cx="77163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Hoe communiceer je een project als </a:t>
            </a:r>
            <a:r>
              <a:rPr lang="nl-NL" sz="2800" dirty="0" err="1" smtClean="0"/>
              <a:t>CleanM</a:t>
            </a:r>
            <a:r>
              <a:rPr lang="nl-NL" sz="2800" dirty="0" smtClean="0"/>
              <a:t>?</a:t>
            </a:r>
          </a:p>
          <a:p>
            <a:endParaRPr lang="nl-NL" sz="2800" dirty="0"/>
          </a:p>
          <a:p>
            <a:pPr marL="457200" indent="-457200">
              <a:buAutoNum type="arabicPeriod"/>
            </a:pPr>
            <a:r>
              <a:rPr lang="nl-NL" sz="2800" dirty="0" smtClean="0"/>
              <a:t>Binnen de organisatie draagvlak creëren.</a:t>
            </a:r>
          </a:p>
          <a:p>
            <a:pPr marL="457200" indent="-457200">
              <a:buAutoNum type="arabicPeriod"/>
            </a:pPr>
            <a:r>
              <a:rPr lang="nl-NL" sz="2800" dirty="0" smtClean="0"/>
              <a:t>Informeren van het management en verkoop team.</a:t>
            </a:r>
          </a:p>
          <a:p>
            <a:pPr marL="457200" indent="-457200">
              <a:buAutoNum type="arabicPeriod"/>
            </a:pPr>
            <a:r>
              <a:rPr lang="nl-NL" sz="2800" dirty="0" smtClean="0"/>
              <a:t>Leaflet ontwikkeld voor klanten én leveranciers</a:t>
            </a:r>
          </a:p>
          <a:p>
            <a:pPr marL="457200" indent="-457200">
              <a:buAutoNum type="arabicPeriod"/>
            </a:pPr>
            <a:r>
              <a:rPr lang="nl-NL" sz="2800" dirty="0" smtClean="0"/>
              <a:t>Elk product krijgt het </a:t>
            </a:r>
            <a:r>
              <a:rPr lang="nl-NL" sz="2800" dirty="0" err="1" smtClean="0"/>
              <a:t>CleanM</a:t>
            </a:r>
            <a:r>
              <a:rPr lang="nl-NL" sz="2800" dirty="0" smtClean="0"/>
              <a:t> logo op de productspecificatie wat bij dat product hoort.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30062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-13856" y="22302"/>
            <a:ext cx="8756073" cy="817418"/>
          </a:xfrm>
        </p:spPr>
        <p:txBody>
          <a:bodyPr/>
          <a:lstStyle/>
          <a:p>
            <a:pPr algn="ctr"/>
            <a:r>
              <a:rPr lang="fr-FR" dirty="0" err="1" smtClean="0"/>
              <a:t>Personeel</a:t>
            </a:r>
            <a:r>
              <a:rPr lang="fr-FR" dirty="0" smtClean="0"/>
              <a:t> </a:t>
            </a:r>
            <a:r>
              <a:rPr lang="fr-FR" dirty="0" err="1" smtClean="0"/>
              <a:t>daar</a:t>
            </a:r>
            <a:r>
              <a:rPr lang="fr-FR" dirty="0" smtClean="0"/>
              <a:t> </a:t>
            </a:r>
            <a:r>
              <a:rPr lang="fr-FR" dirty="0" err="1" smtClean="0"/>
              <a:t>zorg</a:t>
            </a:r>
            <a:r>
              <a:rPr lang="fr-FR" dirty="0" smtClean="0"/>
              <a:t> je </a:t>
            </a:r>
            <a:r>
              <a:rPr lang="fr-FR" dirty="0" err="1" smtClean="0"/>
              <a:t>voor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9" name="Tekstvak 8"/>
          <p:cNvSpPr txBox="1"/>
          <p:nvPr/>
        </p:nvSpPr>
        <p:spPr>
          <a:xfrm>
            <a:off x="585978" y="1103970"/>
            <a:ext cx="80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33461" y="1253144"/>
            <a:ext cx="77163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Veiligheid werknemers is prioriteit </a:t>
            </a:r>
            <a:r>
              <a:rPr lang="nl-NL" sz="5400" dirty="0" smtClean="0"/>
              <a:t>1</a:t>
            </a:r>
          </a:p>
          <a:p>
            <a:endParaRPr lang="nl-NL" sz="2800" dirty="0" smtClean="0"/>
          </a:p>
          <a:p>
            <a:r>
              <a:rPr lang="nl-NL" sz="2800" dirty="0" smtClean="0"/>
              <a:t>Arbo veiligheidsvignet  behaald.</a:t>
            </a:r>
          </a:p>
          <a:p>
            <a:r>
              <a:rPr lang="nl-NL" sz="2800" dirty="0" smtClean="0"/>
              <a:t>Communicatie over aantal arbeidsongevallen</a:t>
            </a:r>
          </a:p>
          <a:p>
            <a:r>
              <a:rPr lang="nl-NL" sz="2800" dirty="0" smtClean="0"/>
              <a:t>Training van werknemers</a:t>
            </a:r>
          </a:p>
          <a:p>
            <a:r>
              <a:rPr lang="nl-NL" sz="2800" dirty="0" smtClean="0"/>
              <a:t>Reductie abonnement fitnessschool</a:t>
            </a:r>
          </a:p>
          <a:p>
            <a:r>
              <a:rPr lang="nl-NL" sz="2800" dirty="0" smtClean="0"/>
              <a:t>Faciliteren </a:t>
            </a:r>
            <a:r>
              <a:rPr lang="nl-NL" sz="2800" dirty="0" err="1" smtClean="0"/>
              <a:t>arboteam</a:t>
            </a:r>
            <a:endParaRPr lang="nl-NL" sz="2800" dirty="0" smtClean="0"/>
          </a:p>
          <a:p>
            <a:r>
              <a:rPr lang="nl-NL" sz="2800" dirty="0" smtClean="0"/>
              <a:t>Faciliteren BHV-</a:t>
            </a:r>
            <a:r>
              <a:rPr lang="nl-NL" sz="2800" dirty="0" err="1" smtClean="0"/>
              <a:t>ers</a:t>
            </a:r>
            <a:endParaRPr lang="nl-NL" sz="2800" dirty="0" smtClean="0"/>
          </a:p>
          <a:p>
            <a:r>
              <a:rPr lang="nl-NL" sz="2800" dirty="0" smtClean="0"/>
              <a:t>Afgesloten terrein, camerabewaking, alleen toegang met vingerscan.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777071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9" name="Tekstvak 8"/>
          <p:cNvSpPr txBox="1"/>
          <p:nvPr/>
        </p:nvSpPr>
        <p:spPr>
          <a:xfrm>
            <a:off x="585978" y="1103970"/>
            <a:ext cx="80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33461" y="1253144"/>
            <a:ext cx="7716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050" y="21455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36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9" name="Tekstvak 8"/>
          <p:cNvSpPr txBox="1"/>
          <p:nvPr/>
        </p:nvSpPr>
        <p:spPr>
          <a:xfrm>
            <a:off x="585978" y="1103970"/>
            <a:ext cx="801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733461" y="1253144"/>
            <a:ext cx="7716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 smtClean="0"/>
          </a:p>
          <a:p>
            <a:endParaRPr lang="nl-NL" sz="2800" dirty="0"/>
          </a:p>
          <a:p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39" y="1516327"/>
            <a:ext cx="3264348" cy="36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0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zijn</a:t>
            </a:r>
            <a:r>
              <a:rPr lang="fr-FR" dirty="0"/>
              <a:t>			   ?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87927" y="1163874"/>
            <a:ext cx="85084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bakkerijen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Frankrijk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Engeland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Nederland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1900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medewerkers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Veel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worden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diepvries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uitgeleverd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95% van de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private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label -&gt; ?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Klanten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Restaurants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cateraars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ambachtelijke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bakkers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fabrikanten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supermarkten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food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service.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Innovatie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drijvende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kracht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.</a:t>
            </a:r>
          </a:p>
          <a:p>
            <a:pPr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	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omzet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nieuwe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producten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9512" y="28127"/>
            <a:ext cx="2940206" cy="8646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64703"/>
            <a:ext cx="2260044" cy="6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7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-17300"/>
            <a:ext cx="8756073" cy="817418"/>
          </a:xfrm>
        </p:spPr>
        <p:txBody>
          <a:bodyPr/>
          <a:lstStyle/>
          <a:p>
            <a:r>
              <a:rPr lang="fr-FR" sz="2800" dirty="0"/>
              <a:t>Flexible performance </a:t>
            </a:r>
            <a:r>
              <a:rPr lang="fr-FR" sz="2800" dirty="0" err="1"/>
              <a:t>tool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37BC7FB-C86C-42C8-AC7B-2B98E9E56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8"/>
          <a:stretch/>
        </p:blipFill>
        <p:spPr>
          <a:xfrm>
            <a:off x="215822" y="816018"/>
            <a:ext cx="3353641" cy="52289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C908ECE-B7AD-4EAF-9BC5-238B92E8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590" y="4556899"/>
            <a:ext cx="133369" cy="1238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95AFEBE4-1A88-41A8-B1DA-A8B73268F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708" y="3513281"/>
            <a:ext cx="95263" cy="1619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CADBCCC-9AD7-44CA-9C86-71F41E3C6DBE}"/>
              </a:ext>
            </a:extLst>
          </p:cNvPr>
          <p:cNvSpPr/>
          <p:nvPr/>
        </p:nvSpPr>
        <p:spPr>
          <a:xfrm>
            <a:off x="6221345" y="4547582"/>
            <a:ext cx="163885" cy="363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="" xmlns:a16="http://schemas.microsoft.com/office/drawing/2014/main" id="{2A1EB3F6-25C0-4E5F-9802-B34A59CE3D37}"/>
              </a:ext>
            </a:extLst>
          </p:cNvPr>
          <p:cNvSpPr txBox="1"/>
          <p:nvPr/>
        </p:nvSpPr>
        <p:spPr>
          <a:xfrm>
            <a:off x="3634125" y="4525953"/>
            <a:ext cx="21531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ARGENTON SUR CREUSE BAKERY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="" xmlns:a16="http://schemas.microsoft.com/office/drawing/2014/main" id="{A49BCD04-0160-4D64-99AE-86339DA721DC}"/>
              </a:ext>
            </a:extLst>
          </p:cNvPr>
          <p:cNvSpPr txBox="1"/>
          <p:nvPr/>
        </p:nvSpPr>
        <p:spPr>
          <a:xfrm>
            <a:off x="3637667" y="4275467"/>
            <a:ext cx="1210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BROONS BAKERY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AF11981F-5AFD-44E6-BADB-D18BE23195DD}"/>
              </a:ext>
            </a:extLst>
          </p:cNvPr>
          <p:cNvSpPr txBox="1"/>
          <p:nvPr/>
        </p:nvSpPr>
        <p:spPr>
          <a:xfrm>
            <a:off x="3631999" y="4914761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VALADE BAKERY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="" xmlns:a16="http://schemas.microsoft.com/office/drawing/2014/main" id="{0A08D082-3249-4B50-963E-7EA2BD45D725}"/>
              </a:ext>
            </a:extLst>
          </p:cNvPr>
          <p:cNvSpPr txBox="1"/>
          <p:nvPr/>
        </p:nvSpPr>
        <p:spPr>
          <a:xfrm>
            <a:off x="3610976" y="5227335"/>
            <a:ext cx="13131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RENAISON BAKERY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10D26FD6-A72D-489E-9291-6CE46D6756FB}"/>
              </a:ext>
            </a:extLst>
          </p:cNvPr>
          <p:cNvSpPr txBox="1"/>
          <p:nvPr/>
        </p:nvSpPr>
        <p:spPr>
          <a:xfrm>
            <a:off x="3604753" y="5482323"/>
            <a:ext cx="1191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THENON BAKERY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="" xmlns:a16="http://schemas.microsoft.com/office/drawing/2014/main" id="{42455F31-F01E-4BA0-BC88-AE6CE16C0D1F}"/>
              </a:ext>
            </a:extLst>
          </p:cNvPr>
          <p:cNvSpPr txBox="1"/>
          <p:nvPr/>
        </p:nvSpPr>
        <p:spPr>
          <a:xfrm>
            <a:off x="3640019" y="1562300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WEERT BAKERY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FFBC2EF3-173F-4A88-A748-DAFB43A60414}"/>
              </a:ext>
            </a:extLst>
          </p:cNvPr>
          <p:cNvSpPr txBox="1"/>
          <p:nvPr/>
        </p:nvSpPr>
        <p:spPr>
          <a:xfrm>
            <a:off x="3650971" y="3710329"/>
            <a:ext cx="12939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 RENAN BAKERY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147B41F4-C171-48F6-9FE3-C96EB53880D9}"/>
              </a:ext>
            </a:extLst>
          </p:cNvPr>
          <p:cNvSpPr txBox="1"/>
          <p:nvPr/>
        </p:nvSpPr>
        <p:spPr>
          <a:xfrm>
            <a:off x="3643047" y="2175629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CORBY BAKERY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CF67D8F8-4250-43EE-8C9E-1173D8701E43}"/>
              </a:ext>
            </a:extLst>
          </p:cNvPr>
          <p:cNvSpPr txBox="1"/>
          <p:nvPr/>
        </p:nvSpPr>
        <p:spPr>
          <a:xfrm>
            <a:off x="3636652" y="2515924"/>
            <a:ext cx="1486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MAIDENHEAD BAKERY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="" xmlns:a16="http://schemas.microsoft.com/office/drawing/2014/main" id="{7EEDD214-533C-472F-A777-167053F71C61}"/>
              </a:ext>
            </a:extLst>
          </p:cNvPr>
          <p:cNvSpPr txBox="1"/>
          <p:nvPr/>
        </p:nvSpPr>
        <p:spPr>
          <a:xfrm>
            <a:off x="3620303" y="2817865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TAUNTON BAKERY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="" xmlns:a16="http://schemas.microsoft.com/office/drawing/2014/main" id="{8DC6852B-53E1-41EF-BF46-8E666A259877}"/>
              </a:ext>
            </a:extLst>
          </p:cNvPr>
          <p:cNvSpPr txBox="1"/>
          <p:nvPr/>
        </p:nvSpPr>
        <p:spPr>
          <a:xfrm>
            <a:off x="3658402" y="3939489"/>
            <a:ext cx="17363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MONTIGNY HEADQUARTER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9B1A9F1A-E9D5-4ECF-A400-0D589CCC84D5}"/>
              </a:ext>
            </a:extLst>
          </p:cNvPr>
          <p:cNvSpPr txBox="1"/>
          <p:nvPr/>
        </p:nvSpPr>
        <p:spPr>
          <a:xfrm>
            <a:off x="3660150" y="3311883"/>
            <a:ext cx="13003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TINCQUES BAKERY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D44C3815-4837-4C62-89D5-D689A8A4B4A1}"/>
              </a:ext>
            </a:extLst>
          </p:cNvPr>
          <p:cNvSpPr txBox="1"/>
          <p:nvPr/>
        </p:nvSpPr>
        <p:spPr>
          <a:xfrm>
            <a:off x="3658312" y="3475300"/>
            <a:ext cx="19800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AUBIGNY SUR ARTOIS BAKERY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F3CDDD5D-AF47-4F7A-952C-0C6C54A548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38"/>
          <a:stretch/>
        </p:blipFill>
        <p:spPr>
          <a:xfrm>
            <a:off x="5696031" y="1983601"/>
            <a:ext cx="3353641" cy="321790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AA167DB3-BFD9-4830-825A-E2B836639826}"/>
              </a:ext>
            </a:extLst>
          </p:cNvPr>
          <p:cNvSpPr/>
          <p:nvPr/>
        </p:nvSpPr>
        <p:spPr>
          <a:xfrm>
            <a:off x="6173270" y="4822888"/>
            <a:ext cx="163885" cy="363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33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MD Weert / </a:t>
            </a:r>
            <a:r>
              <a:rPr lang="nl-NL" dirty="0" err="1" smtClean="0"/>
              <a:t>Quality</a:t>
            </a:r>
            <a:r>
              <a:rPr lang="nl-NL" dirty="0" smtClean="0"/>
              <a:t> </a:t>
            </a:r>
            <a:r>
              <a:rPr lang="nl-NL" dirty="0" err="1" smtClean="0"/>
              <a:t>Pastries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5153-BAEC-4E9E-AC0B-1F5326331CDC}" type="datetime1">
              <a:rPr lang="de-DE" smtClean="0"/>
              <a:t>20.03.2019</a:t>
            </a:fld>
            <a:endParaRPr lang="fr-FR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5</a:t>
            </a:fld>
            <a:endParaRPr lang="fr-FR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491">
            <a:off x="3003666" y="6193871"/>
            <a:ext cx="567854" cy="5976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61" y="6227365"/>
            <a:ext cx="567854" cy="59768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76" y="1233067"/>
            <a:ext cx="2191681" cy="2736875"/>
          </a:xfrm>
          <a:prstGeom prst="rect">
            <a:avLst/>
          </a:prstGeom>
        </p:spPr>
      </p:pic>
      <p:sp>
        <p:nvSpPr>
          <p:cNvPr id="11" name="Ovaal 10"/>
          <p:cNvSpPr/>
          <p:nvPr/>
        </p:nvSpPr>
        <p:spPr>
          <a:xfrm>
            <a:off x="2840959" y="3088563"/>
            <a:ext cx="193183" cy="203160"/>
          </a:xfrm>
          <a:prstGeom prst="ellipse">
            <a:avLst/>
          </a:prstGeom>
          <a:solidFill>
            <a:srgbClr val="E63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601" y="2415096"/>
            <a:ext cx="3700593" cy="274953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25551" y="4583151"/>
            <a:ext cx="322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± 60 medewerkers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18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al 26"/>
          <p:cNvSpPr/>
          <p:nvPr/>
        </p:nvSpPr>
        <p:spPr>
          <a:xfrm>
            <a:off x="1473806" y="1191541"/>
            <a:ext cx="5799790" cy="4741801"/>
          </a:xfrm>
          <a:prstGeom prst="ellipse">
            <a:avLst/>
          </a:prstGeom>
          <a:solidFill>
            <a:schemeClr val="bg1"/>
          </a:solidFill>
          <a:ln>
            <a:solidFill>
              <a:srgbClr val="E63279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Mademoiselle</a:t>
            </a:r>
            <a:r>
              <a:rPr lang="nl-NL" dirty="0" smtClean="0"/>
              <a:t> Desserts Weert : onze missie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433-EAD7-40AD-A6DF-CF0D07CEF80D}" type="datetime1">
              <a:rPr lang="fr-FR" smtClean="0"/>
              <a:t>20/03/2019</a:t>
            </a:fld>
            <a:endParaRPr lang="fr-FR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6</a:t>
            </a:fld>
            <a:endParaRPr lang="fr-FR"/>
          </a:p>
        </p:txBody>
      </p:sp>
      <p:pic>
        <p:nvPicPr>
          <p:cNvPr id="6" name="Afbeelding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02" y="3781195"/>
            <a:ext cx="795981" cy="6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06" y="1615284"/>
            <a:ext cx="795981" cy="62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77" y="1660329"/>
            <a:ext cx="795982" cy="6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00" y="3892556"/>
            <a:ext cx="795981" cy="6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0"/>
          <a:stretch>
            <a:fillRect/>
          </a:stretch>
        </p:blipFill>
        <p:spPr bwMode="auto">
          <a:xfrm>
            <a:off x="6120802" y="1271406"/>
            <a:ext cx="1312713" cy="85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352">
            <a:off x="3839221" y="2830882"/>
            <a:ext cx="848490" cy="126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2"/>
          <p:cNvSpPr>
            <a:spLocks noChangeArrowheads="1"/>
          </p:cNvSpPr>
          <p:nvPr/>
        </p:nvSpPr>
        <p:spPr bwMode="auto">
          <a:xfrm>
            <a:off x="1398614" y="1774192"/>
            <a:ext cx="3436922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l-NL" altLang="nl-NL" sz="1600" b="1" dirty="0"/>
              <a:t>Private Label Specialist</a:t>
            </a:r>
            <a:r>
              <a:rPr lang="nl-NL" altLang="nl-NL" sz="1600" dirty="0"/>
              <a:t/>
            </a:r>
            <a:br>
              <a:rPr lang="nl-NL" altLang="nl-NL" sz="1600" dirty="0"/>
            </a:br>
            <a:r>
              <a:rPr lang="nl-NL" altLang="nl-NL" sz="1600" dirty="0" smtClean="0"/>
              <a:t>Geen eigen merken</a:t>
            </a:r>
            <a:endParaRPr lang="nl-NL" altLang="nl-NL" sz="1600" dirty="0"/>
          </a:p>
        </p:txBody>
      </p:sp>
      <p:pic>
        <p:nvPicPr>
          <p:cNvPr id="18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74" y="3057973"/>
            <a:ext cx="988115" cy="157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03" y="4254166"/>
            <a:ext cx="1731588" cy="55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kstvak 4"/>
          <p:cNvSpPr txBox="1">
            <a:spLocks noChangeArrowheads="1"/>
          </p:cNvSpPr>
          <p:nvPr/>
        </p:nvSpPr>
        <p:spPr bwMode="auto">
          <a:xfrm>
            <a:off x="785307" y="3874595"/>
            <a:ext cx="266880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1600" dirty="0" smtClean="0"/>
              <a:t>Producten voor alle marketen: </a:t>
            </a:r>
            <a:r>
              <a:rPr lang="nl-NL" altLang="nl-NL" sz="1600" b="1" dirty="0"/>
              <a:t>Retail</a:t>
            </a:r>
            <a:r>
              <a:rPr lang="nl-NL" altLang="nl-NL" sz="1600" dirty="0"/>
              <a:t>, </a:t>
            </a:r>
            <a:r>
              <a:rPr lang="nl-NL" altLang="nl-NL" sz="1600" b="1" dirty="0"/>
              <a:t>Instore Bakery</a:t>
            </a:r>
            <a:r>
              <a:rPr lang="nl-NL" altLang="nl-NL" sz="1600" dirty="0"/>
              <a:t>, </a:t>
            </a:r>
            <a:r>
              <a:rPr lang="nl-NL" altLang="nl-NL" sz="1600" b="1" dirty="0"/>
              <a:t>Foodservice</a:t>
            </a:r>
            <a:r>
              <a:rPr lang="nl-NL" altLang="nl-NL" sz="1600" dirty="0"/>
              <a:t> </a:t>
            </a:r>
            <a:r>
              <a:rPr lang="nl-NL" altLang="nl-NL" sz="1600" dirty="0" err="1"/>
              <a:t>and</a:t>
            </a:r>
            <a:r>
              <a:rPr lang="nl-NL" altLang="nl-NL" sz="1600" dirty="0"/>
              <a:t> </a:t>
            </a:r>
            <a:br>
              <a:rPr lang="nl-NL" altLang="nl-NL" sz="1600" dirty="0"/>
            </a:br>
            <a:r>
              <a:rPr lang="nl-NL" altLang="nl-NL" sz="1600" b="1" dirty="0"/>
              <a:t>Home service</a:t>
            </a: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"/>
          <a:stretch>
            <a:fillRect/>
          </a:stretch>
        </p:blipFill>
        <p:spPr bwMode="auto">
          <a:xfrm>
            <a:off x="6053454" y="3358272"/>
            <a:ext cx="1377156" cy="1083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kstvak 1"/>
          <p:cNvSpPr txBox="1">
            <a:spLocks noChangeArrowheads="1"/>
          </p:cNvSpPr>
          <p:nvPr/>
        </p:nvSpPr>
        <p:spPr bwMode="auto">
          <a:xfrm>
            <a:off x="5557582" y="4531943"/>
            <a:ext cx="25057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nl-NL" sz="1600" b="1" dirty="0" err="1" smtClean="0"/>
              <a:t>Koelvers</a:t>
            </a:r>
            <a:r>
              <a:rPr lang="en-US" altLang="nl-NL" sz="1600" b="1" dirty="0"/>
              <a:t> </a:t>
            </a:r>
            <a:r>
              <a:rPr lang="en-US" altLang="nl-NL" sz="1600" b="1" dirty="0" smtClean="0"/>
              <a:t>of </a:t>
            </a:r>
            <a:r>
              <a:rPr lang="en-US" altLang="nl-NL" sz="1600" b="1" dirty="0" err="1" smtClean="0"/>
              <a:t>vriesvers</a:t>
            </a:r>
            <a:endParaRPr lang="en-US" altLang="nl-NL" sz="1600" b="1" dirty="0"/>
          </a:p>
        </p:txBody>
      </p:sp>
      <p:pic>
        <p:nvPicPr>
          <p:cNvPr id="25" name="Afbeelding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3" t="35747" r="18597" b="39948"/>
          <a:stretch>
            <a:fillRect/>
          </a:stretch>
        </p:blipFill>
        <p:spPr bwMode="auto">
          <a:xfrm>
            <a:off x="5466268" y="1497666"/>
            <a:ext cx="704092" cy="46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kstvak 1"/>
          <p:cNvSpPr txBox="1">
            <a:spLocks noChangeArrowheads="1"/>
          </p:cNvSpPr>
          <p:nvPr/>
        </p:nvSpPr>
        <p:spPr bwMode="auto">
          <a:xfrm>
            <a:off x="5557582" y="2030661"/>
            <a:ext cx="24391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nl-NL" altLang="nl-NL" sz="1600" dirty="0" err="1" smtClean="0"/>
              <a:t>Tompoucen</a:t>
            </a:r>
            <a:r>
              <a:rPr lang="nl-NL" altLang="nl-NL" sz="1600" dirty="0" smtClean="0"/>
              <a:t>, soezen, kapselgebak</a:t>
            </a:r>
            <a:endParaRPr lang="en-US" altLang="nl-NL" sz="1600" b="1" dirty="0"/>
          </a:p>
        </p:txBody>
      </p:sp>
    </p:spTree>
    <p:extLst>
      <p:ext uri="{BB962C8B-B14F-4D97-AF65-F5344CB8AC3E}">
        <p14:creationId xmlns:p14="http://schemas.microsoft.com/office/powerpoint/2010/main" val="26056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Mademoiselle</a:t>
            </a:r>
            <a:r>
              <a:rPr lang="nl-NL" dirty="0" smtClean="0"/>
              <a:t> Desserts Weert: onze pilaren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433-EAD7-40AD-A6DF-CF0D07CEF80D}" type="datetime1">
              <a:rPr lang="fr-FR" smtClean="0"/>
              <a:t>20/03/2019</a:t>
            </a:fld>
            <a:endParaRPr lang="fr-FR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t>7</a:t>
            </a:fld>
            <a:endParaRPr lang="fr-FR"/>
          </a:p>
        </p:txBody>
      </p:sp>
      <p:sp>
        <p:nvSpPr>
          <p:cNvPr id="5" name="Ovaal 4"/>
          <p:cNvSpPr/>
          <p:nvPr/>
        </p:nvSpPr>
        <p:spPr>
          <a:xfrm>
            <a:off x="1511784" y="1350233"/>
            <a:ext cx="5337824" cy="4092523"/>
          </a:xfrm>
          <a:prstGeom prst="ellipse">
            <a:avLst/>
          </a:prstGeom>
          <a:solidFill>
            <a:schemeClr val="bg1"/>
          </a:solidFill>
          <a:ln>
            <a:solidFill>
              <a:srgbClr val="E63278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Afbeelding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86" y="3871949"/>
            <a:ext cx="843995" cy="57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19" y="1897983"/>
            <a:ext cx="843995" cy="57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35" y="1932194"/>
            <a:ext cx="843996" cy="57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96" y="3973442"/>
            <a:ext cx="843995" cy="57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9" y="1120256"/>
            <a:ext cx="1047719" cy="14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1" descr="http://www.ozgursakizli.com/images/earth.ico"/>
          <p:cNvSpPr>
            <a:spLocks noChangeAspect="1" noChangeArrowheads="1"/>
          </p:cNvSpPr>
          <p:nvPr/>
        </p:nvSpPr>
        <p:spPr bwMode="auto">
          <a:xfrm>
            <a:off x="918744" y="983412"/>
            <a:ext cx="242949" cy="21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nl-NL"/>
          </a:p>
        </p:txBody>
      </p:sp>
      <p:pic>
        <p:nvPicPr>
          <p:cNvPr id="15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40" y="3212820"/>
            <a:ext cx="1165397" cy="15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hoek 3"/>
          <p:cNvSpPr>
            <a:spLocks noChangeArrowheads="1"/>
          </p:cNvSpPr>
          <p:nvPr/>
        </p:nvSpPr>
        <p:spPr bwMode="auto">
          <a:xfrm>
            <a:off x="5992840" y="2365531"/>
            <a:ext cx="1059107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l-NL" altLang="nl-NL" sz="1600" b="1" dirty="0" err="1" smtClean="0"/>
              <a:t>efficienc</a:t>
            </a:r>
            <a:endParaRPr lang="nl-NL" altLang="nl-NL" sz="1600" b="1" dirty="0"/>
          </a:p>
        </p:txBody>
      </p:sp>
      <p:pic>
        <p:nvPicPr>
          <p:cNvPr id="17" name="Picture 2" descr="http://puurst.nl/wp-content/uploads/Onderscheidend-bedrijf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4"/>
          <a:stretch>
            <a:fillRect/>
          </a:stretch>
        </p:blipFill>
        <p:spPr bwMode="auto">
          <a:xfrm>
            <a:off x="3358359" y="4647395"/>
            <a:ext cx="1787955" cy="97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hoek 2"/>
          <p:cNvSpPr>
            <a:spLocks noChangeArrowheads="1"/>
          </p:cNvSpPr>
          <p:nvPr/>
        </p:nvSpPr>
        <p:spPr bwMode="auto">
          <a:xfrm>
            <a:off x="3012253" y="5434001"/>
            <a:ext cx="2480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b="1" dirty="0" err="1"/>
              <a:t>Onderscheidendheid</a:t>
            </a:r>
            <a:endParaRPr lang="en-US" altLang="nl-NL" b="1" dirty="0"/>
          </a:p>
        </p:txBody>
      </p:sp>
      <p:pic>
        <p:nvPicPr>
          <p:cNvPr id="19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718" y="1120256"/>
            <a:ext cx="1348874" cy="14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hoek 3"/>
          <p:cNvSpPr>
            <a:spLocks noChangeArrowheads="1"/>
          </p:cNvSpPr>
          <p:nvPr/>
        </p:nvSpPr>
        <p:spPr bwMode="auto">
          <a:xfrm>
            <a:off x="5762544" y="4368007"/>
            <a:ext cx="2501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b="1" dirty="0" smtClean="0"/>
              <a:t>Productontwikkeling</a:t>
            </a:r>
          </a:p>
          <a:p>
            <a:endParaRPr lang="en-US" altLang="nl-NL" sz="1400" dirty="0"/>
          </a:p>
        </p:txBody>
      </p:sp>
      <p:pic>
        <p:nvPicPr>
          <p:cNvPr id="21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65" y="3550367"/>
            <a:ext cx="2005596" cy="147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hoek 4"/>
          <p:cNvSpPr>
            <a:spLocks noChangeArrowheads="1"/>
          </p:cNvSpPr>
          <p:nvPr/>
        </p:nvSpPr>
        <p:spPr bwMode="auto">
          <a:xfrm>
            <a:off x="1089568" y="4565289"/>
            <a:ext cx="165942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b="1" dirty="0" smtClean="0"/>
              <a:t>Klant gericht </a:t>
            </a:r>
            <a:endParaRPr lang="nl-NL" altLang="nl-NL" b="1" dirty="0"/>
          </a:p>
          <a:p>
            <a:endParaRPr lang="en-US" altLang="nl-NL" sz="1600" dirty="0"/>
          </a:p>
        </p:txBody>
      </p:sp>
      <p:pic>
        <p:nvPicPr>
          <p:cNvPr id="23" name="Afbeelding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45" y="3276680"/>
            <a:ext cx="1047719" cy="10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71" y="3226504"/>
            <a:ext cx="2016985" cy="117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 descr="http://www.irisschoolklimaat.nl/wp-content/uploads/Groe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58" y="1133940"/>
            <a:ext cx="1142621" cy="130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kstvak 5"/>
          <p:cNvSpPr txBox="1">
            <a:spLocks noChangeArrowheads="1"/>
          </p:cNvSpPr>
          <p:nvPr/>
        </p:nvSpPr>
        <p:spPr bwMode="auto">
          <a:xfrm>
            <a:off x="1619754" y="2331321"/>
            <a:ext cx="1733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b="1" dirty="0" smtClean="0"/>
              <a:t>Groei</a:t>
            </a:r>
            <a:endParaRPr lang="en-US" altLang="nl-NL" b="1" dirty="0"/>
          </a:p>
        </p:txBody>
      </p:sp>
      <p:sp>
        <p:nvSpPr>
          <p:cNvPr id="27" name="Tekstvak 6"/>
          <p:cNvSpPr txBox="1">
            <a:spLocks noChangeArrowheads="1"/>
          </p:cNvSpPr>
          <p:nvPr/>
        </p:nvSpPr>
        <p:spPr bwMode="auto">
          <a:xfrm>
            <a:off x="5953614" y="2283425"/>
            <a:ext cx="1329894" cy="26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b="1"/>
              <a:t>Efficiency</a:t>
            </a:r>
            <a:endParaRPr lang="en-US" altLang="nl-NL" b="1"/>
          </a:p>
        </p:txBody>
      </p:sp>
      <p:pic>
        <p:nvPicPr>
          <p:cNvPr id="28" name="Afbeelding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32" y="3641596"/>
            <a:ext cx="1483003" cy="890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Afbeelding 28" descr="DSC00973.JPG"/>
          <p:cNvPicPr/>
          <p:nvPr/>
        </p:nvPicPr>
        <p:blipFill rotWithShape="1">
          <a:blip r:embed="rId11"/>
          <a:srcRect l="3906" t="7291" r="35938" b="38317"/>
          <a:stretch/>
        </p:blipFill>
        <p:spPr bwMode="auto">
          <a:xfrm>
            <a:off x="5600578" y="1244555"/>
            <a:ext cx="1644969" cy="1005799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20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Kapselgebak</a:t>
            </a:r>
            <a:r>
              <a:rPr lang="fr-FR" dirty="0" smtClean="0"/>
              <a:t>: van </a:t>
            </a:r>
            <a:r>
              <a:rPr lang="fr-FR" dirty="0" err="1" smtClean="0"/>
              <a:t>rolletjes</a:t>
            </a:r>
            <a:r>
              <a:rPr lang="fr-FR" dirty="0" smtClean="0"/>
              <a:t> </a:t>
            </a:r>
            <a:r>
              <a:rPr lang="fr-FR" dirty="0" err="1" smtClean="0"/>
              <a:t>tot</a:t>
            </a:r>
            <a:r>
              <a:rPr lang="fr-FR" dirty="0" smtClean="0"/>
              <a:t> </a:t>
            </a:r>
            <a:r>
              <a:rPr lang="fr-FR" dirty="0" err="1" smtClean="0"/>
              <a:t>schnitten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433-EAD7-40AD-A6DF-CF0D07CEF80D}" type="datetime1">
              <a:rPr lang="fr-FR" smtClean="0"/>
              <a:pPr/>
              <a:t>20/03/2019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61" y="6227365"/>
            <a:ext cx="567854" cy="59768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491">
            <a:off x="3003666" y="6193871"/>
            <a:ext cx="567854" cy="59768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7" y="1516759"/>
            <a:ext cx="4457700" cy="18923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29780" r="9247" b="9736"/>
          <a:stretch/>
        </p:blipFill>
        <p:spPr>
          <a:xfrm>
            <a:off x="1430482" y="3758310"/>
            <a:ext cx="3544109" cy="18458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t="51917" r="37038" b="11051"/>
          <a:stretch/>
        </p:blipFill>
        <p:spPr>
          <a:xfrm>
            <a:off x="5892588" y="2813690"/>
            <a:ext cx="2478280" cy="18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Soezen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7433-EAD7-40AD-A6DF-CF0D07CEF80D}" type="datetime1">
              <a:rPr lang="fr-FR" smtClean="0"/>
              <a:pPr/>
              <a:t>20/03/2019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1A74-FA69-4E8E-9276-D82F4C16283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61" y="6227365"/>
            <a:ext cx="567854" cy="59768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491">
            <a:off x="3003666" y="6193871"/>
            <a:ext cx="567854" cy="5976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82" y="2198293"/>
            <a:ext cx="6004924" cy="27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1818</TotalTime>
  <Words>763</Words>
  <Application>Microsoft Office PowerPoint</Application>
  <PresentationFormat>Diavoorstelling (4:3)</PresentationFormat>
  <Paragraphs>305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Calibri</vt:lpstr>
      <vt:lpstr>Helvetica</vt:lpstr>
      <vt:lpstr>Verdana</vt:lpstr>
      <vt:lpstr>Wingdings</vt:lpstr>
      <vt:lpstr>Thème Office</vt:lpstr>
      <vt:lpstr>PowerPoint-presentatie</vt:lpstr>
      <vt:lpstr>       </vt:lpstr>
      <vt:lpstr>Wie zijn      ? </vt:lpstr>
      <vt:lpstr>Flexible performance tool</vt:lpstr>
      <vt:lpstr>MD Weert / Quality Pastries</vt:lpstr>
      <vt:lpstr>Mademoiselle Desserts Weert : onze missie</vt:lpstr>
      <vt:lpstr>Mademoiselle Desserts Weert: onze pilaren</vt:lpstr>
      <vt:lpstr>Kapselgebak: van rolletjes tot schnitten</vt:lpstr>
      <vt:lpstr>Soezen</vt:lpstr>
      <vt:lpstr>Tompoucen</vt:lpstr>
      <vt:lpstr>Focus op Product Markt Combinaties</vt:lpstr>
      <vt:lpstr>Internationale trends: duurzaam!</vt:lpstr>
      <vt:lpstr>kwaliteitcertificering &amp; duurzaamheidscertificering</vt:lpstr>
      <vt:lpstr>PowerPoint-presentatie</vt:lpstr>
      <vt:lpstr>Welke rol speelt duurzaamheid?</vt:lpstr>
      <vt:lpstr>NPD nav grondstof eisen</vt:lpstr>
      <vt:lpstr>     NPD nav grondstof eisen</vt:lpstr>
      <vt:lpstr>     NPD nav calorische eisen</vt:lpstr>
      <vt:lpstr>Certificering ketenbeheerssystemen</vt:lpstr>
      <vt:lpstr>SMETA audit</vt:lpstr>
      <vt:lpstr>Project door de groep Mademoiselle Desserts</vt:lpstr>
      <vt:lpstr>Project door de groep Mademoiselle Desserts</vt:lpstr>
      <vt:lpstr>Project door de groep Mademoiselle Desserts</vt:lpstr>
      <vt:lpstr>Project door de groep Mademoiselle Desserts</vt:lpstr>
      <vt:lpstr>Project door de groep Mademoiselle Desserts</vt:lpstr>
      <vt:lpstr>Personeel daar zorg je voor!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Inge van de Sluis</cp:lastModifiedBy>
  <cp:revision>183</cp:revision>
  <cp:lastPrinted>2018-04-25T16:25:01Z</cp:lastPrinted>
  <dcterms:created xsi:type="dcterms:W3CDTF">2016-03-31T08:13:40Z</dcterms:created>
  <dcterms:modified xsi:type="dcterms:W3CDTF">2019-03-20T15:45:57Z</dcterms:modified>
</cp:coreProperties>
</file>